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70" r:id="rId2"/>
  </p:sldMasterIdLst>
  <p:notesMasterIdLst>
    <p:notesMasterId r:id="rId40"/>
  </p:notesMasterIdLst>
  <p:handoutMasterIdLst>
    <p:handoutMasterId r:id="rId41"/>
  </p:handoutMasterIdLst>
  <p:sldIdLst>
    <p:sldId id="334" r:id="rId3"/>
    <p:sldId id="335" r:id="rId4"/>
    <p:sldId id="264" r:id="rId5"/>
    <p:sldId id="265" r:id="rId6"/>
    <p:sldId id="272" r:id="rId7"/>
    <p:sldId id="267" r:id="rId8"/>
    <p:sldId id="269" r:id="rId9"/>
    <p:sldId id="270" r:id="rId10"/>
    <p:sldId id="268" r:id="rId11"/>
    <p:sldId id="336" r:id="rId12"/>
    <p:sldId id="337" r:id="rId13"/>
    <p:sldId id="271" r:id="rId14"/>
    <p:sldId id="266" r:id="rId15"/>
    <p:sldId id="339" r:id="rId16"/>
    <p:sldId id="341" r:id="rId17"/>
    <p:sldId id="342" r:id="rId18"/>
    <p:sldId id="343" r:id="rId19"/>
    <p:sldId id="344" r:id="rId20"/>
    <p:sldId id="345" r:id="rId21"/>
    <p:sldId id="346" r:id="rId22"/>
    <p:sldId id="276" r:id="rId23"/>
    <p:sldId id="338" r:id="rId24"/>
    <p:sldId id="284" r:id="rId25"/>
    <p:sldId id="347" r:id="rId26"/>
    <p:sldId id="290" r:id="rId27"/>
    <p:sldId id="348" r:id="rId28"/>
    <p:sldId id="349" r:id="rId29"/>
    <p:sldId id="294" r:id="rId30"/>
    <p:sldId id="299" r:id="rId31"/>
    <p:sldId id="300" r:id="rId32"/>
    <p:sldId id="303" r:id="rId33"/>
    <p:sldId id="304" r:id="rId34"/>
    <p:sldId id="350" r:id="rId35"/>
    <p:sldId id="351" r:id="rId36"/>
    <p:sldId id="305" r:id="rId37"/>
    <p:sldId id="327" r:id="rId38"/>
    <p:sldId id="307" r:id="rId39"/>
  </p:sldIdLst>
  <p:sldSz cx="9144000" cy="6858000" type="screen4x3"/>
  <p:notesSz cx="679132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01D29B-189D-4F03-B313-2595D417AA88}">
          <p14:sldIdLst>
            <p14:sldId id="334"/>
            <p14:sldId id="335"/>
            <p14:sldId id="264"/>
            <p14:sldId id="265"/>
            <p14:sldId id="272"/>
            <p14:sldId id="267"/>
            <p14:sldId id="269"/>
            <p14:sldId id="270"/>
            <p14:sldId id="268"/>
            <p14:sldId id="336"/>
            <p14:sldId id="337"/>
            <p14:sldId id="271"/>
            <p14:sldId id="266"/>
            <p14:sldId id="339"/>
            <p14:sldId id="341"/>
            <p14:sldId id="342"/>
            <p14:sldId id="343"/>
            <p14:sldId id="344"/>
            <p14:sldId id="345"/>
            <p14:sldId id="346"/>
            <p14:sldId id="276"/>
            <p14:sldId id="338"/>
            <p14:sldId id="284"/>
            <p14:sldId id="347"/>
            <p14:sldId id="290"/>
            <p14:sldId id="348"/>
            <p14:sldId id="349"/>
            <p14:sldId id="294"/>
            <p14:sldId id="299"/>
            <p14:sldId id="300"/>
            <p14:sldId id="303"/>
            <p14:sldId id="304"/>
            <p14:sldId id="350"/>
            <p14:sldId id="351"/>
            <p14:sldId id="305"/>
            <p14:sldId id="327"/>
            <p14:sldId id="3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548" autoAdjust="0"/>
  </p:normalViewPr>
  <p:slideViewPr>
    <p:cSldViewPr>
      <p:cViewPr varScale="1">
        <p:scale>
          <a:sx n="105" d="100"/>
          <a:sy n="105" d="100"/>
        </p:scale>
        <p:origin x="-17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10"/>
        <p:guide pos="213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64;&#1086;&#1083;&#1086;&#1093;&#1086;&#1074;&#1072;%20&#1045;\&#1044;&#1086;&#1082;&#1083;&#1072;&#1076;%20&#1075;&#1083;&#1072;&#1074;&#1099;\&#1044;&#1086;&#1082;&#1083;&#1072;&#1076;%20&#1075;&#1083;&#1072;&#1074;&#1099;%20&#1079;&#1072;%202019%20&#1075;&#1086;&#1076;\&#1044;&#1080;&#1072;&#1075;&#1088;&#1072;&#1084;&#1084;&#1099;%20&#1082;%20&#1076;&#1086;&#1082;&#1083;&#1072;&#1076;&#1091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64;&#1086;&#1083;&#1086;&#1093;&#1086;&#1074;&#1072;%20&#1045;\&#1044;&#1086;&#1082;&#1083;&#1072;&#1076;%20&#1075;&#1083;&#1072;&#1074;&#1099;\&#1044;&#1086;&#1082;&#1083;&#1072;&#1076;%20&#1075;&#1083;&#1072;&#1074;&#1099;%20&#1079;&#1072;%202019%20&#1075;&#1086;&#1076;\&#1044;&#1080;&#1072;&#1075;&#1088;&#1072;&#1084;&#1084;&#1099;%20&#1082;%20&#1076;&#1086;&#1082;&#1083;&#1072;&#1076;&#1091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89;&#1074;&#1086;&#1076;%20&#1041;&#1072;&#1083;&#1072;&#1085;&#108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40;&#1053;&#1040;&#1051;&#1048;&#1047;%20&#1044;&#1054;&#1061;&#1054;&#1044;&#1067;%202016-202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40;&#1053;&#1040;&#1051;&#1048;&#1047;%20&#1044;&#1054;&#1061;&#1054;&#1044;&#1067;%202016-202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64;&#1086;&#1083;&#1086;&#1093;&#1086;&#1074;&#1072;%20&#1045;\&#1044;&#1086;&#1082;&#1083;&#1072;&#1076;%20&#1075;&#1083;&#1072;&#1074;&#1099;\&#1044;&#1086;&#1082;&#1083;&#1072;&#1076;%20&#1075;&#1083;&#1072;&#1074;&#1099;%20&#1079;&#1072;%202020%20&#1075;&#1086;&#1076;\&#1044;&#1080;&#1072;&#1075;&#1088;&#1072;&#1084;&#1084;&#1099;%20&#1082;%20&#1076;&#1086;&#1082;&#1083;&#1072;&#1076;&#1091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79396325459321"/>
          <c:y val="7.4548702245552656E-2"/>
          <c:w val="0.85520603674540685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демография!$A$1:$A$6</c:f>
              <c:strCache>
                <c:ptCount val="6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  <c:pt idx="5">
                  <c:v>2021 г.</c:v>
                </c:pt>
              </c:strCache>
            </c:strRef>
          </c:cat>
          <c:val>
            <c:numRef>
              <c:f>демография!$B$1:$B$6</c:f>
              <c:numCache>
                <c:formatCode>General</c:formatCode>
                <c:ptCount val="6"/>
                <c:pt idx="0">
                  <c:v>18692</c:v>
                </c:pt>
                <c:pt idx="1">
                  <c:v>18333</c:v>
                </c:pt>
                <c:pt idx="2">
                  <c:v>17985</c:v>
                </c:pt>
                <c:pt idx="3">
                  <c:v>17537</c:v>
                </c:pt>
                <c:pt idx="4">
                  <c:v>17222</c:v>
                </c:pt>
                <c:pt idx="5">
                  <c:v>16964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60942592"/>
        <c:axId val="177052416"/>
      </c:barChart>
      <c:catAx>
        <c:axId val="1609425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052416"/>
        <c:crosses val="autoZero"/>
        <c:auto val="1"/>
        <c:lblAlgn val="ctr"/>
        <c:lblOffset val="100"/>
        <c:noMultiLvlLbl val="0"/>
      </c:catAx>
      <c:valAx>
        <c:axId val="17705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942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301022180891041E-2"/>
          <c:y val="3.1523877697106052E-2"/>
          <c:w val="0.76737049650246036"/>
          <c:h val="0.8747907420663327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демография!$D$9</c:f>
              <c:strCache>
                <c:ptCount val="1"/>
                <c:pt idx="0">
                  <c:v>Родилось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демография!$C$10:$C$14</c:f>
              <c:strCache>
                <c:ptCount val="5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</c:strCache>
            </c:strRef>
          </c:cat>
          <c:val>
            <c:numRef>
              <c:f>демография!$D$10:$D$14</c:f>
              <c:numCache>
                <c:formatCode>General</c:formatCode>
                <c:ptCount val="5"/>
                <c:pt idx="0">
                  <c:v>227</c:v>
                </c:pt>
                <c:pt idx="1">
                  <c:v>207</c:v>
                </c:pt>
                <c:pt idx="2">
                  <c:v>231</c:v>
                </c:pt>
                <c:pt idx="3">
                  <c:v>187</c:v>
                </c:pt>
                <c:pt idx="4">
                  <c:v>192</c:v>
                </c:pt>
              </c:numCache>
            </c:numRef>
          </c:val>
        </c:ser>
        <c:ser>
          <c:idx val="1"/>
          <c:order val="1"/>
          <c:tx>
            <c:strRef>
              <c:f>демография!$E$9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демография!$C$10:$C$14</c:f>
              <c:strCache>
                <c:ptCount val="5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</c:strCache>
            </c:strRef>
          </c:cat>
          <c:val>
            <c:numRef>
              <c:f>демография!$E$10:$E$14</c:f>
              <c:numCache>
                <c:formatCode>General</c:formatCode>
                <c:ptCount val="5"/>
                <c:pt idx="0">
                  <c:v>324</c:v>
                </c:pt>
                <c:pt idx="1">
                  <c:v>318</c:v>
                </c:pt>
                <c:pt idx="2">
                  <c:v>328</c:v>
                </c:pt>
                <c:pt idx="3">
                  <c:v>349</c:v>
                </c:pt>
                <c:pt idx="4">
                  <c:v>302</c:v>
                </c:pt>
              </c:numCache>
            </c:numRef>
          </c:val>
        </c:ser>
        <c:ser>
          <c:idx val="2"/>
          <c:order val="2"/>
          <c:tx>
            <c:strRef>
              <c:f>демография!$F$9</c:f>
              <c:strCache>
                <c:ptCount val="1"/>
                <c:pt idx="0">
                  <c:v>Прибыло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демография!$C$10:$C$14</c:f>
              <c:strCache>
                <c:ptCount val="5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</c:strCache>
            </c:strRef>
          </c:cat>
          <c:val>
            <c:numRef>
              <c:f>демография!$F$10:$F$14</c:f>
              <c:numCache>
                <c:formatCode>General</c:formatCode>
                <c:ptCount val="5"/>
                <c:pt idx="0">
                  <c:v>125</c:v>
                </c:pt>
                <c:pt idx="1">
                  <c:v>139</c:v>
                </c:pt>
                <c:pt idx="2">
                  <c:v>121</c:v>
                </c:pt>
                <c:pt idx="3">
                  <c:v>116</c:v>
                </c:pt>
                <c:pt idx="4">
                  <c:v>220</c:v>
                </c:pt>
              </c:numCache>
            </c:numRef>
          </c:val>
        </c:ser>
        <c:ser>
          <c:idx val="3"/>
          <c:order val="3"/>
          <c:tx>
            <c:strRef>
              <c:f>демография!$G$9</c:f>
              <c:strCache>
                <c:ptCount val="1"/>
                <c:pt idx="0">
                  <c:v>Убыло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демография!$C$10:$C$14</c:f>
              <c:strCache>
                <c:ptCount val="5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</c:strCache>
            </c:strRef>
          </c:cat>
          <c:val>
            <c:numRef>
              <c:f>демография!$G$10:$G$14</c:f>
              <c:numCache>
                <c:formatCode>General</c:formatCode>
                <c:ptCount val="5"/>
                <c:pt idx="0">
                  <c:v>427</c:v>
                </c:pt>
                <c:pt idx="1">
                  <c:v>230</c:v>
                </c:pt>
                <c:pt idx="2">
                  <c:v>408</c:v>
                </c:pt>
                <c:pt idx="3">
                  <c:v>446</c:v>
                </c:pt>
                <c:pt idx="4">
                  <c:v>379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60940544"/>
        <c:axId val="181289536"/>
      </c:barChart>
      <c:catAx>
        <c:axId val="160940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1289536"/>
        <c:crosses val="autoZero"/>
        <c:auto val="1"/>
        <c:lblAlgn val="ctr"/>
        <c:lblOffset val="100"/>
        <c:noMultiLvlLbl val="0"/>
      </c:catAx>
      <c:valAx>
        <c:axId val="18128953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60940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555594700004097"/>
          <c:y val="0.54745239946884194"/>
          <c:w val="0.18444405299995908"/>
          <c:h val="0.35861623840737272"/>
        </c:manualLayout>
      </c:layout>
      <c:overlay val="0"/>
      <c:txPr>
        <a:bodyPr/>
        <a:lstStyle/>
        <a:p>
          <a:pPr>
            <a:defRPr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510061242344603E-5"/>
          <c:y val="0.18180530583283389"/>
          <c:w val="0.58817989938757653"/>
          <c:h val="0.75589972513278358"/>
        </c:manualLayout>
      </c:layout>
      <c:pie3DChart>
        <c:varyColors val="1"/>
        <c:ser>
          <c:idx val="0"/>
          <c:order val="0"/>
          <c:explosion val="18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'[свод Баланс.xlsx]Лист1'!$O$22:$O$32</c:f>
              <c:strCache>
                <c:ptCount val="11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Строительство</c:v>
                </c:pt>
                <c:pt idx="4">
                  <c:v>Торговля</c:v>
                </c:pt>
                <c:pt idx="5">
                  <c:v>Транспорт и связь</c:v>
                </c:pt>
                <c:pt idx="6">
                  <c:v>Государственное управление и обеспечение безопасности </c:v>
                </c:pt>
                <c:pt idx="7">
                  <c:v>Образование</c:v>
                </c:pt>
                <c:pt idx="8">
                  <c:v>Здравоохранение и предоставление социальных услуг</c:v>
                </c:pt>
                <c:pt idx="9">
                  <c:v>Деятельность в области культуры, спорта, организации досуга и развлечений:</c:v>
                </c:pt>
                <c:pt idx="10">
                  <c:v>Предоставление прочих видов услуг</c:v>
                </c:pt>
              </c:strCache>
            </c:strRef>
          </c:cat>
          <c:val>
            <c:numRef>
              <c:f>'[свод Баланс.xlsx]Лист1'!$P$22:$P$32</c:f>
              <c:numCache>
                <c:formatCode>General</c:formatCode>
                <c:ptCount val="11"/>
                <c:pt idx="0">
                  <c:v>155</c:v>
                </c:pt>
                <c:pt idx="1">
                  <c:v>630</c:v>
                </c:pt>
                <c:pt idx="2">
                  <c:v>126</c:v>
                </c:pt>
                <c:pt idx="3">
                  <c:v>33</c:v>
                </c:pt>
                <c:pt idx="4">
                  <c:v>826</c:v>
                </c:pt>
                <c:pt idx="5">
                  <c:v>264</c:v>
                </c:pt>
                <c:pt idx="6">
                  <c:v>466</c:v>
                </c:pt>
                <c:pt idx="7">
                  <c:v>622</c:v>
                </c:pt>
                <c:pt idx="8">
                  <c:v>542</c:v>
                </c:pt>
                <c:pt idx="9">
                  <c:v>133</c:v>
                </c:pt>
                <c:pt idx="10">
                  <c:v>252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60842629046369201"/>
          <c:y val="0.14960382310701728"/>
          <c:w val="0.37490704286964127"/>
          <c:h val="0.84897811122666256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'[АНАЛИЗ ДОХОДЫ 2016-2021.xlsx]Лист1'!$B$7:$B$15</c:f>
              <c:strCache>
                <c:ptCount val="9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РФ</c:v>
                </c:pt>
                <c:pt idx="2">
                  <c:v>Налог, взимаемый в связи с упрощённой системой налогообложения</c:v>
                </c:pt>
                <c:pt idx="3">
                  <c:v>Единый налог на вмененный доход для отдельных видов деятельности</c:v>
                </c:pt>
                <c:pt idx="4">
                  <c:v>Налог, взимаемый в связи с применением патентной системы налогообложения</c:v>
                </c:pt>
                <c:pt idx="5">
                  <c:v>Единый сельскохозяйственный налог</c:v>
                </c:pt>
                <c:pt idx="6">
                  <c:v>Налоги на имущество</c:v>
                </c:pt>
                <c:pt idx="7">
                  <c:v>Налог на добычу прочих полезных ископаемых</c:v>
                </c:pt>
                <c:pt idx="8">
                  <c:v>Государственная пошлина</c:v>
                </c:pt>
              </c:strCache>
            </c:strRef>
          </c:cat>
          <c:val>
            <c:numRef>
              <c:f>'[АНАЛИЗ ДОХОДЫ 2016-2021.xlsx]Лист1'!$D$7:$D$15</c:f>
              <c:numCache>
                <c:formatCode>0.00</c:formatCode>
                <c:ptCount val="9"/>
                <c:pt idx="0">
                  <c:v>73.412537232135392</c:v>
                </c:pt>
                <c:pt idx="1">
                  <c:v>9.990163070879909</c:v>
                </c:pt>
                <c:pt idx="2">
                  <c:v>0</c:v>
                </c:pt>
                <c:pt idx="3">
                  <c:v>2.2844184136904753</c:v>
                </c:pt>
                <c:pt idx="4">
                  <c:v>0.10114148742441227</c:v>
                </c:pt>
                <c:pt idx="5">
                  <c:v>1.32679242139479E-2</c:v>
                </c:pt>
                <c:pt idx="6">
                  <c:v>2.1400619270938139</c:v>
                </c:pt>
                <c:pt idx="7">
                  <c:v>11.414782297315794</c:v>
                </c:pt>
                <c:pt idx="8">
                  <c:v>0.64362764724625987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63584512"/>
        <c:axId val="182089920"/>
      </c:barChart>
      <c:catAx>
        <c:axId val="163584512"/>
        <c:scaling>
          <c:orientation val="minMax"/>
        </c:scaling>
        <c:delete val="0"/>
        <c:axPos val="l"/>
        <c:majorTickMark val="out"/>
        <c:minorTickMark val="none"/>
        <c:tickLblPos val="nextTo"/>
        <c:crossAx val="182089920"/>
        <c:crosses val="autoZero"/>
        <c:auto val="1"/>
        <c:lblAlgn val="ctr"/>
        <c:lblOffset val="100"/>
        <c:noMultiLvlLbl val="0"/>
      </c:catAx>
      <c:valAx>
        <c:axId val="18208992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0.00" sourceLinked="1"/>
        <c:majorTickMark val="out"/>
        <c:minorTickMark val="none"/>
        <c:tickLblPos val="nextTo"/>
        <c:crossAx val="163584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15000">
                  <a:srgbClr val="FF0000"/>
                </a:gs>
                <a:gs pos="50000">
                  <a:schemeClr val="accent2">
                    <a:lumMod val="60000"/>
                    <a:lumOff val="40000"/>
                  </a:schemeClr>
                </a:gs>
                <a:gs pos="77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'[АНАЛИЗ ДОХОДЫ 2016-2021.xlsx]Лист1'!$B$17:$B$22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Штрафы. Санкции, возмещение ущерба.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'[АНАЛИЗ ДОХОДЫ 2016-2021.xlsx]Лист1'!$D$17:$D$22</c:f>
              <c:numCache>
                <c:formatCode>0.00</c:formatCode>
                <c:ptCount val="6"/>
                <c:pt idx="0">
                  <c:v>49.307123370718401</c:v>
                </c:pt>
                <c:pt idx="1">
                  <c:v>2.2361321612609881</c:v>
                </c:pt>
                <c:pt idx="2">
                  <c:v>41.833585935131858</c:v>
                </c:pt>
                <c:pt idx="3">
                  <c:v>1.6671718702637164</c:v>
                </c:pt>
                <c:pt idx="4">
                  <c:v>2.7190057593210062</c:v>
                </c:pt>
                <c:pt idx="5">
                  <c:v>2.2370415277356774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63585536"/>
        <c:axId val="177389568"/>
      </c:barChart>
      <c:catAx>
        <c:axId val="163585536"/>
        <c:scaling>
          <c:orientation val="minMax"/>
        </c:scaling>
        <c:delete val="0"/>
        <c:axPos val="l"/>
        <c:majorTickMark val="out"/>
        <c:minorTickMark val="none"/>
        <c:tickLblPos val="nextTo"/>
        <c:crossAx val="177389568"/>
        <c:crosses val="autoZero"/>
        <c:auto val="1"/>
        <c:lblAlgn val="ctr"/>
        <c:lblOffset val="100"/>
        <c:noMultiLvlLbl val="0"/>
      </c:catAx>
      <c:valAx>
        <c:axId val="177389568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crossAx val="163585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16200000" scaled="0"/>
            </a:gradFill>
          </c:spPr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золото!$B$1:$G$1</c:f>
              <c:strCache>
                <c:ptCount val="6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  <c:pt idx="5">
                  <c:v>2020 г.</c:v>
                </c:pt>
              </c:strCache>
            </c:strRef>
          </c:cat>
          <c:val>
            <c:numRef>
              <c:f>золото!$B$9:$G$9</c:f>
              <c:numCache>
                <c:formatCode>General</c:formatCode>
                <c:ptCount val="6"/>
                <c:pt idx="0">
                  <c:v>722.85500000000002</c:v>
                </c:pt>
                <c:pt idx="1">
                  <c:v>807.81399999999996</c:v>
                </c:pt>
                <c:pt idx="2">
                  <c:v>871.50099999999998</c:v>
                </c:pt>
                <c:pt idx="3">
                  <c:v>593.125</c:v>
                </c:pt>
                <c:pt idx="4">
                  <c:v>554.20000000000005</c:v>
                </c:pt>
                <c:pt idx="5">
                  <c:v>902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63653120"/>
        <c:axId val="177393024"/>
      </c:barChart>
      <c:catAx>
        <c:axId val="163653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393024"/>
        <c:crosses val="autoZero"/>
        <c:auto val="1"/>
        <c:lblAlgn val="ctr"/>
        <c:lblOffset val="100"/>
        <c:noMultiLvlLbl val="0"/>
      </c:catAx>
      <c:valAx>
        <c:axId val="177393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653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280488376452947E-2"/>
          <c:y val="0"/>
          <c:w val="0.64882402199725031"/>
          <c:h val="0.941666905273204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Транспорт и связь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2.7</c:v>
                </c:pt>
                <c:pt idx="2">
                  <c:v>4.8</c:v>
                </c:pt>
                <c:pt idx="3">
                  <c:v>66.8</c:v>
                </c:pt>
                <c:pt idx="4">
                  <c:v>9.4</c:v>
                </c:pt>
                <c:pt idx="5">
                  <c:v>10.3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72899452383266905"/>
          <c:w val="0.43189890326209224"/>
          <c:h val="0.250429419690469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4CFA9A-59AD-455D-9447-AB82F6D945E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0F52F5-3902-467B-B3D9-43695DA6386B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602B"/>
              </a:solidFill>
            </a:rPr>
            <a:t>Образование</a:t>
          </a:r>
        </a:p>
      </dgm:t>
    </dgm:pt>
    <dgm:pt modelId="{814C8A0A-82A0-4723-A12C-04EA667AD0FA}" type="parTrans" cxnId="{F4D801DC-BB79-4564-B98F-BFF7DF1E76DF}">
      <dgm:prSet/>
      <dgm:spPr/>
      <dgm:t>
        <a:bodyPr/>
        <a:lstStyle/>
        <a:p>
          <a:endParaRPr lang="ru-RU"/>
        </a:p>
      </dgm:t>
    </dgm:pt>
    <dgm:pt modelId="{AE8C8F59-9085-4F6E-AABC-3874F2B6D628}" type="sibTrans" cxnId="{F4D801DC-BB79-4564-B98F-BFF7DF1E76DF}">
      <dgm:prSet/>
      <dgm:spPr/>
      <dgm:t>
        <a:bodyPr/>
        <a:lstStyle/>
        <a:p>
          <a:endParaRPr lang="ru-RU"/>
        </a:p>
      </dgm:t>
    </dgm:pt>
    <dgm:pt modelId="{A0F4F246-2024-4ECF-AB8C-3DB5B3835D24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602B"/>
              </a:solidFill>
            </a:rPr>
            <a:t>14 </a:t>
          </a:r>
          <a:r>
            <a:rPr lang="ru-RU" b="1" dirty="0">
              <a:solidFill>
                <a:srgbClr val="00602B"/>
              </a:solidFill>
            </a:rPr>
            <a:t>общеобразовательных организаций</a:t>
          </a:r>
        </a:p>
      </dgm:t>
    </dgm:pt>
    <dgm:pt modelId="{EFF03F70-0F28-4139-A5B7-7B45DDABF132}" type="parTrans" cxnId="{DC379171-D687-4F07-85E3-4CEFB92DF427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C466FF28-8ADD-4A6E-9123-2E2A0FA71158}" type="sibTrans" cxnId="{DC379171-D687-4F07-85E3-4CEFB92DF427}">
      <dgm:prSet/>
      <dgm:spPr/>
      <dgm:t>
        <a:bodyPr/>
        <a:lstStyle/>
        <a:p>
          <a:endParaRPr lang="ru-RU"/>
        </a:p>
      </dgm:t>
    </dgm:pt>
    <dgm:pt modelId="{C77399A2-FA5B-41A1-B82F-41BBF9BDE049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602B"/>
              </a:solidFill>
            </a:rPr>
            <a:t>15 </a:t>
          </a:r>
          <a:r>
            <a:rPr lang="ru-RU" b="1" dirty="0">
              <a:solidFill>
                <a:srgbClr val="00602B"/>
              </a:solidFill>
            </a:rPr>
            <a:t>дошкольных образовательных организаций</a:t>
          </a:r>
        </a:p>
      </dgm:t>
    </dgm:pt>
    <dgm:pt modelId="{324F7527-18C3-433A-97DF-BF623D43A6DF}" type="parTrans" cxnId="{3CB50466-1C9E-45E2-8BCD-A77A17A8D7EB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35C3FBDD-D060-4809-B25F-745B2ED7D0D0}" type="sibTrans" cxnId="{3CB50466-1C9E-45E2-8BCD-A77A17A8D7EB}">
      <dgm:prSet/>
      <dgm:spPr/>
      <dgm:t>
        <a:bodyPr/>
        <a:lstStyle/>
        <a:p>
          <a:endParaRPr lang="ru-RU"/>
        </a:p>
      </dgm:t>
    </dgm:pt>
    <dgm:pt modelId="{EB6A6F79-F8AA-4672-9FA9-362AB8E9142F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602B"/>
              </a:solidFill>
            </a:rPr>
            <a:t>2 </a:t>
          </a:r>
          <a:r>
            <a:rPr lang="ru-RU" b="1" dirty="0" smtClean="0">
              <a:solidFill>
                <a:srgbClr val="00602B"/>
              </a:solidFill>
            </a:rPr>
            <a:t>учреждения </a:t>
          </a:r>
          <a:r>
            <a:rPr lang="ru-RU" b="1" dirty="0">
              <a:solidFill>
                <a:srgbClr val="00602B"/>
              </a:solidFill>
            </a:rPr>
            <a:t>дополнительного образования</a:t>
          </a:r>
        </a:p>
      </dgm:t>
    </dgm:pt>
    <dgm:pt modelId="{E91018D1-005F-46E0-9C4C-A942A4573549}" type="parTrans" cxnId="{397293C9-8A60-453D-BA8B-5AF62FA1A91A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C20CBD5F-CEC7-40B5-990A-552D4A7E830C}" type="sibTrans" cxnId="{397293C9-8A60-453D-BA8B-5AF62FA1A91A}">
      <dgm:prSet/>
      <dgm:spPr/>
      <dgm:t>
        <a:bodyPr/>
        <a:lstStyle/>
        <a:p>
          <a:endParaRPr lang="ru-RU"/>
        </a:p>
      </dgm:t>
    </dgm:pt>
    <dgm:pt modelId="{366916FD-5B84-442C-B1A1-8199F80B9D55}" type="pres">
      <dgm:prSet presAssocID="{2A4CFA9A-59AD-455D-9447-AB82F6D945E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49B8CB-FFF2-40D0-811F-BFDA754B9907}" type="pres">
      <dgm:prSet presAssocID="{4A0F52F5-3902-467B-B3D9-43695DA6386B}" presName="root" presStyleCnt="0"/>
      <dgm:spPr/>
    </dgm:pt>
    <dgm:pt modelId="{17477A1B-EE21-4194-8C63-7C38C8672F16}" type="pres">
      <dgm:prSet presAssocID="{4A0F52F5-3902-467B-B3D9-43695DA6386B}" presName="rootComposite" presStyleCnt="0"/>
      <dgm:spPr/>
    </dgm:pt>
    <dgm:pt modelId="{CC917952-B4B4-4780-B97A-D413BB24B3B3}" type="pres">
      <dgm:prSet presAssocID="{4A0F52F5-3902-467B-B3D9-43695DA6386B}" presName="rootText" presStyleLbl="node1" presStyleIdx="0" presStyleCnt="1" custScaleX="198238"/>
      <dgm:spPr/>
      <dgm:t>
        <a:bodyPr/>
        <a:lstStyle/>
        <a:p>
          <a:endParaRPr lang="ru-RU"/>
        </a:p>
      </dgm:t>
    </dgm:pt>
    <dgm:pt modelId="{D5EF489F-DCBC-4666-A00E-BF188B94C60F}" type="pres">
      <dgm:prSet presAssocID="{4A0F52F5-3902-467B-B3D9-43695DA6386B}" presName="rootConnector" presStyleLbl="node1" presStyleIdx="0" presStyleCnt="1"/>
      <dgm:spPr/>
      <dgm:t>
        <a:bodyPr/>
        <a:lstStyle/>
        <a:p>
          <a:endParaRPr lang="ru-RU"/>
        </a:p>
      </dgm:t>
    </dgm:pt>
    <dgm:pt modelId="{D4BC26D0-9186-480D-AD47-936048927D14}" type="pres">
      <dgm:prSet presAssocID="{4A0F52F5-3902-467B-B3D9-43695DA6386B}" presName="childShape" presStyleCnt="0"/>
      <dgm:spPr/>
    </dgm:pt>
    <dgm:pt modelId="{C53B99C8-24AB-492B-B607-610D15D4DAC1}" type="pres">
      <dgm:prSet presAssocID="{EFF03F70-0F28-4139-A5B7-7B45DDABF13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A5280F46-08C5-4EA5-A9BB-8B819F92186D}" type="pres">
      <dgm:prSet presAssocID="{A0F4F246-2024-4ECF-AB8C-3DB5B3835D24}" presName="childText" presStyleLbl="bgAcc1" presStyleIdx="0" presStyleCnt="3" custScaleX="259484" custLinFactNeighborX="-3881" custLinFactNeighborY="1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4F167-AD89-48DC-8F3B-5FE8F389583E}" type="pres">
      <dgm:prSet presAssocID="{324F7527-18C3-433A-97DF-BF623D43A6DF}" presName="Name13" presStyleLbl="parChTrans1D2" presStyleIdx="1" presStyleCnt="3"/>
      <dgm:spPr/>
      <dgm:t>
        <a:bodyPr/>
        <a:lstStyle/>
        <a:p>
          <a:endParaRPr lang="ru-RU"/>
        </a:p>
      </dgm:t>
    </dgm:pt>
    <dgm:pt modelId="{E85B1828-669F-4E01-8A55-A876E210587E}" type="pres">
      <dgm:prSet presAssocID="{C77399A2-FA5B-41A1-B82F-41BBF9BDE049}" presName="childText" presStyleLbl="bgAcc1" presStyleIdx="1" presStyleCnt="3" custScaleX="256802" custLinFactNeighborX="1341" custLinFactNeighborY="4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CFA74-E1A2-4C87-8506-67250D5A9517}" type="pres">
      <dgm:prSet presAssocID="{E91018D1-005F-46E0-9C4C-A942A4573549}" presName="Name13" presStyleLbl="parChTrans1D2" presStyleIdx="2" presStyleCnt="3"/>
      <dgm:spPr/>
      <dgm:t>
        <a:bodyPr/>
        <a:lstStyle/>
        <a:p>
          <a:endParaRPr lang="ru-RU"/>
        </a:p>
      </dgm:t>
    </dgm:pt>
    <dgm:pt modelId="{6E56A451-453E-4ABD-8861-74DEA6CA1373}" type="pres">
      <dgm:prSet presAssocID="{EB6A6F79-F8AA-4672-9FA9-362AB8E9142F}" presName="childText" presStyleLbl="bgAcc1" presStyleIdx="2" presStyleCnt="3" custScaleX="259484" custScaleY="92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379171-D687-4F07-85E3-4CEFB92DF427}" srcId="{4A0F52F5-3902-467B-B3D9-43695DA6386B}" destId="{A0F4F246-2024-4ECF-AB8C-3DB5B3835D24}" srcOrd="0" destOrd="0" parTransId="{EFF03F70-0F28-4139-A5B7-7B45DDABF132}" sibTransId="{C466FF28-8ADD-4A6E-9123-2E2A0FA71158}"/>
    <dgm:cxn modelId="{614FFD47-7FCB-4E96-BCCD-059B1B9EC9C9}" type="presOf" srcId="{2A4CFA9A-59AD-455D-9447-AB82F6D945EF}" destId="{366916FD-5B84-442C-B1A1-8199F80B9D55}" srcOrd="0" destOrd="0" presId="urn:microsoft.com/office/officeart/2005/8/layout/hierarchy3"/>
    <dgm:cxn modelId="{2F6732FB-FDFD-4E87-AF75-D7428D19036B}" type="presOf" srcId="{E91018D1-005F-46E0-9C4C-A942A4573549}" destId="{07BCFA74-E1A2-4C87-8506-67250D5A9517}" srcOrd="0" destOrd="0" presId="urn:microsoft.com/office/officeart/2005/8/layout/hierarchy3"/>
    <dgm:cxn modelId="{88869C41-6213-4AFD-8A8A-C2E1FBC8636E}" type="presOf" srcId="{EFF03F70-0F28-4139-A5B7-7B45DDABF132}" destId="{C53B99C8-24AB-492B-B607-610D15D4DAC1}" srcOrd="0" destOrd="0" presId="urn:microsoft.com/office/officeart/2005/8/layout/hierarchy3"/>
    <dgm:cxn modelId="{3961E7CD-591F-45F3-9434-2CDD0992DFEA}" type="presOf" srcId="{324F7527-18C3-433A-97DF-BF623D43A6DF}" destId="{A544F167-AD89-48DC-8F3B-5FE8F389583E}" srcOrd="0" destOrd="0" presId="urn:microsoft.com/office/officeart/2005/8/layout/hierarchy3"/>
    <dgm:cxn modelId="{443F6457-31DA-4DF2-83D0-2C2C48A24521}" type="presOf" srcId="{EB6A6F79-F8AA-4672-9FA9-362AB8E9142F}" destId="{6E56A451-453E-4ABD-8861-74DEA6CA1373}" srcOrd="0" destOrd="0" presId="urn:microsoft.com/office/officeart/2005/8/layout/hierarchy3"/>
    <dgm:cxn modelId="{B3387B17-7E4B-4C86-A252-22AF5CFCC07E}" type="presOf" srcId="{A0F4F246-2024-4ECF-AB8C-3DB5B3835D24}" destId="{A5280F46-08C5-4EA5-A9BB-8B819F92186D}" srcOrd="0" destOrd="0" presId="urn:microsoft.com/office/officeart/2005/8/layout/hierarchy3"/>
    <dgm:cxn modelId="{C5B97D81-45E2-455E-B9B4-CAD603A6B936}" type="presOf" srcId="{4A0F52F5-3902-467B-B3D9-43695DA6386B}" destId="{CC917952-B4B4-4780-B97A-D413BB24B3B3}" srcOrd="0" destOrd="0" presId="urn:microsoft.com/office/officeart/2005/8/layout/hierarchy3"/>
    <dgm:cxn modelId="{F4D801DC-BB79-4564-B98F-BFF7DF1E76DF}" srcId="{2A4CFA9A-59AD-455D-9447-AB82F6D945EF}" destId="{4A0F52F5-3902-467B-B3D9-43695DA6386B}" srcOrd="0" destOrd="0" parTransId="{814C8A0A-82A0-4723-A12C-04EA667AD0FA}" sibTransId="{AE8C8F59-9085-4F6E-AABC-3874F2B6D628}"/>
    <dgm:cxn modelId="{6C01A310-2F71-46B0-9782-1D2FCB341C0F}" type="presOf" srcId="{C77399A2-FA5B-41A1-B82F-41BBF9BDE049}" destId="{E85B1828-669F-4E01-8A55-A876E210587E}" srcOrd="0" destOrd="0" presId="urn:microsoft.com/office/officeart/2005/8/layout/hierarchy3"/>
    <dgm:cxn modelId="{397293C9-8A60-453D-BA8B-5AF62FA1A91A}" srcId="{4A0F52F5-3902-467B-B3D9-43695DA6386B}" destId="{EB6A6F79-F8AA-4672-9FA9-362AB8E9142F}" srcOrd="2" destOrd="0" parTransId="{E91018D1-005F-46E0-9C4C-A942A4573549}" sibTransId="{C20CBD5F-CEC7-40B5-990A-552D4A7E830C}"/>
    <dgm:cxn modelId="{3CB50466-1C9E-45E2-8BCD-A77A17A8D7EB}" srcId="{4A0F52F5-3902-467B-B3D9-43695DA6386B}" destId="{C77399A2-FA5B-41A1-B82F-41BBF9BDE049}" srcOrd="1" destOrd="0" parTransId="{324F7527-18C3-433A-97DF-BF623D43A6DF}" sibTransId="{35C3FBDD-D060-4809-B25F-745B2ED7D0D0}"/>
    <dgm:cxn modelId="{C68AA8CC-EC62-486D-BA8A-53CFE5964BF0}" type="presOf" srcId="{4A0F52F5-3902-467B-B3D9-43695DA6386B}" destId="{D5EF489F-DCBC-4666-A00E-BF188B94C60F}" srcOrd="1" destOrd="0" presId="urn:microsoft.com/office/officeart/2005/8/layout/hierarchy3"/>
    <dgm:cxn modelId="{3F09BA67-04A4-4A42-89C5-DE9A3AA9781B}" type="presParOf" srcId="{366916FD-5B84-442C-B1A1-8199F80B9D55}" destId="{5149B8CB-FFF2-40D0-811F-BFDA754B9907}" srcOrd="0" destOrd="0" presId="urn:microsoft.com/office/officeart/2005/8/layout/hierarchy3"/>
    <dgm:cxn modelId="{320FDB0C-D89B-49B7-A67F-21CEBB2D7C58}" type="presParOf" srcId="{5149B8CB-FFF2-40D0-811F-BFDA754B9907}" destId="{17477A1B-EE21-4194-8C63-7C38C8672F16}" srcOrd="0" destOrd="0" presId="urn:microsoft.com/office/officeart/2005/8/layout/hierarchy3"/>
    <dgm:cxn modelId="{9DE95E0E-D9D9-413F-B53F-83158DB1545F}" type="presParOf" srcId="{17477A1B-EE21-4194-8C63-7C38C8672F16}" destId="{CC917952-B4B4-4780-B97A-D413BB24B3B3}" srcOrd="0" destOrd="0" presId="urn:microsoft.com/office/officeart/2005/8/layout/hierarchy3"/>
    <dgm:cxn modelId="{A142535D-0720-4A35-9FBA-C6C7E2025067}" type="presParOf" srcId="{17477A1B-EE21-4194-8C63-7C38C8672F16}" destId="{D5EF489F-DCBC-4666-A00E-BF188B94C60F}" srcOrd="1" destOrd="0" presId="urn:microsoft.com/office/officeart/2005/8/layout/hierarchy3"/>
    <dgm:cxn modelId="{50520560-ED2F-4927-8BA0-DC2C22C11681}" type="presParOf" srcId="{5149B8CB-FFF2-40D0-811F-BFDA754B9907}" destId="{D4BC26D0-9186-480D-AD47-936048927D14}" srcOrd="1" destOrd="0" presId="urn:microsoft.com/office/officeart/2005/8/layout/hierarchy3"/>
    <dgm:cxn modelId="{85E994AB-B59A-4CB8-8342-11311E7C9B6E}" type="presParOf" srcId="{D4BC26D0-9186-480D-AD47-936048927D14}" destId="{C53B99C8-24AB-492B-B607-610D15D4DAC1}" srcOrd="0" destOrd="0" presId="urn:microsoft.com/office/officeart/2005/8/layout/hierarchy3"/>
    <dgm:cxn modelId="{4905AF2C-FEC2-4248-810A-070C6343A556}" type="presParOf" srcId="{D4BC26D0-9186-480D-AD47-936048927D14}" destId="{A5280F46-08C5-4EA5-A9BB-8B819F92186D}" srcOrd="1" destOrd="0" presId="urn:microsoft.com/office/officeart/2005/8/layout/hierarchy3"/>
    <dgm:cxn modelId="{FED4B75B-8302-44D4-B308-DD2BB0B35809}" type="presParOf" srcId="{D4BC26D0-9186-480D-AD47-936048927D14}" destId="{A544F167-AD89-48DC-8F3B-5FE8F389583E}" srcOrd="2" destOrd="0" presId="urn:microsoft.com/office/officeart/2005/8/layout/hierarchy3"/>
    <dgm:cxn modelId="{2E8A8554-1684-44B5-BD06-52EC6E9DDB77}" type="presParOf" srcId="{D4BC26D0-9186-480D-AD47-936048927D14}" destId="{E85B1828-669F-4E01-8A55-A876E210587E}" srcOrd="3" destOrd="0" presId="urn:microsoft.com/office/officeart/2005/8/layout/hierarchy3"/>
    <dgm:cxn modelId="{46C927EF-490A-4640-82F2-CB1BC076E1A0}" type="presParOf" srcId="{D4BC26D0-9186-480D-AD47-936048927D14}" destId="{07BCFA74-E1A2-4C87-8506-67250D5A9517}" srcOrd="4" destOrd="0" presId="urn:microsoft.com/office/officeart/2005/8/layout/hierarchy3"/>
    <dgm:cxn modelId="{A0B3958C-D95E-4110-9537-ADF7B3ABFF3C}" type="presParOf" srcId="{D4BC26D0-9186-480D-AD47-936048927D14}" destId="{6E56A451-453E-4ABD-8861-74DEA6CA1373}" srcOrd="5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E91FDD-6183-421F-8AAC-D618C5176DC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A1FA0A-49C5-441E-B04C-BA9B831A479A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ГУЗ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«Балейская ЦРБ»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7B0181-B54C-42AB-B65B-CBCF75DD4E7B}" type="parTrans" cxnId="{9BD6A7AA-4DFD-4867-99D2-F1D51B4C8E62}">
      <dgm:prSet/>
      <dgm:spPr/>
      <dgm:t>
        <a:bodyPr/>
        <a:lstStyle/>
        <a:p>
          <a:endParaRPr lang="ru-RU"/>
        </a:p>
      </dgm:t>
    </dgm:pt>
    <dgm:pt modelId="{6F2C56CD-1F21-449C-B7FC-006FEFAA34F3}" type="sibTrans" cxnId="{9BD6A7AA-4DFD-4867-99D2-F1D51B4C8E62}">
      <dgm:prSet/>
      <dgm:spPr/>
      <dgm:t>
        <a:bodyPr/>
        <a:lstStyle/>
        <a:p>
          <a:endParaRPr lang="ru-RU"/>
        </a:p>
      </dgm:t>
    </dgm:pt>
    <dgm:pt modelId="{8BB0A218-8050-4A46-B685-C40BEFB4324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поликлиники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D593E9-4CA6-418E-9677-AD3143D2FC2F}" type="parTrans" cxnId="{8D1210BB-BCD9-4F93-A2DE-F778D7065510}">
      <dgm:prSet/>
      <dgm:spPr/>
      <dgm:t>
        <a:bodyPr/>
        <a:lstStyle/>
        <a:p>
          <a:endParaRPr lang="ru-RU"/>
        </a:p>
      </dgm:t>
    </dgm:pt>
    <dgm:pt modelId="{80A198AD-5939-4CD6-98EB-238291923F2B}" type="sibTrans" cxnId="{8D1210BB-BCD9-4F93-A2DE-F778D7065510}">
      <dgm:prSet/>
      <dgm:spPr/>
      <dgm:t>
        <a:bodyPr/>
        <a:lstStyle/>
        <a:p>
          <a:endParaRPr lang="ru-RU"/>
        </a:p>
      </dgm:t>
    </dgm:pt>
    <dgm:pt modelId="{1685C9E8-B129-41CA-AFF1-64554226EF9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 сельских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врачебных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амбулатории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6E94F7-DA37-41DD-91C5-93312D5059ED}" type="parTrans" cxnId="{82D081C9-055B-40A8-BD05-25A0AE85B31C}">
      <dgm:prSet/>
      <dgm:spPr/>
      <dgm:t>
        <a:bodyPr/>
        <a:lstStyle/>
        <a:p>
          <a:endParaRPr lang="ru-RU"/>
        </a:p>
      </dgm:t>
    </dgm:pt>
    <dgm:pt modelId="{87B87F5C-6655-4E5C-8C78-3D7464D087AF}" type="sibTrans" cxnId="{82D081C9-055B-40A8-BD05-25A0AE85B31C}">
      <dgm:prSet/>
      <dgm:spPr/>
      <dgm:t>
        <a:bodyPr/>
        <a:lstStyle/>
        <a:p>
          <a:endParaRPr lang="ru-RU"/>
        </a:p>
      </dgm:t>
    </dgm:pt>
    <dgm:pt modelId="{230C954D-5756-4DF8-945D-EB6A0203F25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 </a:t>
          </a:r>
          <a:r>
            <a:rPr lang="ru-RU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ФАПов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911E3C-6CA0-417F-8E89-04AE12552351}" type="parTrans" cxnId="{F7827B0C-873F-4AA6-808D-0FD65BF78D45}">
      <dgm:prSet/>
      <dgm:spPr/>
      <dgm:t>
        <a:bodyPr/>
        <a:lstStyle/>
        <a:p>
          <a:endParaRPr lang="ru-RU"/>
        </a:p>
      </dgm:t>
    </dgm:pt>
    <dgm:pt modelId="{54B94D57-48E5-477F-A92D-D97AF91679F5}" type="sibTrans" cxnId="{F7827B0C-873F-4AA6-808D-0FD65BF78D45}">
      <dgm:prSet/>
      <dgm:spPr/>
      <dgm:t>
        <a:bodyPr/>
        <a:lstStyle/>
        <a:p>
          <a:endParaRPr lang="ru-RU"/>
        </a:p>
      </dgm:t>
    </dgm:pt>
    <dgm:pt modelId="{3FC29F65-44FA-4030-BFB3-61486276DF11}" type="pres">
      <dgm:prSet presAssocID="{21E91FDD-6183-421F-8AAC-D618C5176D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8D977C-EB3C-4B6A-9475-1C61867A072C}" type="pres">
      <dgm:prSet presAssocID="{60A1FA0A-49C5-441E-B04C-BA9B831A479A}" presName="parentLin" presStyleCnt="0"/>
      <dgm:spPr/>
    </dgm:pt>
    <dgm:pt modelId="{EF78E17D-498C-450D-98BA-95A64B4D9862}" type="pres">
      <dgm:prSet presAssocID="{60A1FA0A-49C5-441E-B04C-BA9B831A479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E868945-A83E-4E7D-AAD5-F4A8297E07D8}" type="pres">
      <dgm:prSet presAssocID="{60A1FA0A-49C5-441E-B04C-BA9B831A479A}" presName="parentText" presStyleLbl="node1" presStyleIdx="0" presStyleCnt="4" custScaleX="125205" custScaleY="130448" custLinFactNeighborX="-897" custLinFactNeighborY="-58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89D46-AF08-4D14-8F8B-C8070E7AAA80}" type="pres">
      <dgm:prSet presAssocID="{60A1FA0A-49C5-441E-B04C-BA9B831A479A}" presName="negativeSpace" presStyleCnt="0"/>
      <dgm:spPr/>
    </dgm:pt>
    <dgm:pt modelId="{1BAD0D6A-AB33-4D30-A40B-7DCF2C5DAE82}" type="pres">
      <dgm:prSet presAssocID="{60A1FA0A-49C5-441E-B04C-BA9B831A479A}" presName="childText" presStyleLbl="conFgAcc1" presStyleIdx="0" presStyleCnt="4">
        <dgm:presLayoutVars>
          <dgm:bulletEnabled val="1"/>
        </dgm:presLayoutVars>
      </dgm:prSet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4FEFE75E-DAB0-4AA1-8052-061B646DC80C}" type="pres">
      <dgm:prSet presAssocID="{6F2C56CD-1F21-449C-B7FC-006FEFAA34F3}" presName="spaceBetweenRectangles" presStyleCnt="0"/>
      <dgm:spPr/>
    </dgm:pt>
    <dgm:pt modelId="{111EE756-DD8B-42CD-8068-43BF43BFCEFB}" type="pres">
      <dgm:prSet presAssocID="{8BB0A218-8050-4A46-B685-C40BEFB4324F}" presName="parentLin" presStyleCnt="0"/>
      <dgm:spPr/>
    </dgm:pt>
    <dgm:pt modelId="{D897ACA0-940D-4773-B7BA-329A81337989}" type="pres">
      <dgm:prSet presAssocID="{8BB0A218-8050-4A46-B685-C40BEFB4324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203742A-92AA-4E21-BB70-C05648F80EB1}" type="pres">
      <dgm:prSet presAssocID="{8BB0A218-8050-4A46-B685-C40BEFB4324F}" presName="parentText" presStyleLbl="node1" presStyleIdx="1" presStyleCnt="4" custScaleX="1259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2A481-913F-43B6-85E7-760F99BAE57B}" type="pres">
      <dgm:prSet presAssocID="{8BB0A218-8050-4A46-B685-C40BEFB4324F}" presName="negativeSpace" presStyleCnt="0"/>
      <dgm:spPr/>
    </dgm:pt>
    <dgm:pt modelId="{7F57A258-5DFA-4235-A33F-906E46AC428F}" type="pres">
      <dgm:prSet presAssocID="{8BB0A218-8050-4A46-B685-C40BEFB4324F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EA070072-0897-477B-8E45-C69D32C777DA}" type="pres">
      <dgm:prSet presAssocID="{80A198AD-5939-4CD6-98EB-238291923F2B}" presName="spaceBetweenRectangles" presStyleCnt="0"/>
      <dgm:spPr/>
    </dgm:pt>
    <dgm:pt modelId="{33F9E785-C586-4711-BE84-D9D19303A9B6}" type="pres">
      <dgm:prSet presAssocID="{1685C9E8-B129-41CA-AFF1-64554226EF97}" presName="parentLin" presStyleCnt="0"/>
      <dgm:spPr/>
    </dgm:pt>
    <dgm:pt modelId="{2BF7F5E8-BF0E-4A00-A8C1-AF43103F1D21}" type="pres">
      <dgm:prSet presAssocID="{1685C9E8-B129-41CA-AFF1-64554226EF9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CF44ADB-76DD-4AAB-9954-92318CE0E3DF}" type="pres">
      <dgm:prSet presAssocID="{1685C9E8-B129-41CA-AFF1-64554226EF97}" presName="parentText" presStyleLbl="node1" presStyleIdx="2" presStyleCnt="4" custScaleX="1259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7C567-F1BB-41F2-98EB-BC493B723331}" type="pres">
      <dgm:prSet presAssocID="{1685C9E8-B129-41CA-AFF1-64554226EF97}" presName="negativeSpace" presStyleCnt="0"/>
      <dgm:spPr/>
    </dgm:pt>
    <dgm:pt modelId="{7B9EE9F2-EFF4-4AF1-B92F-123E86DAE241}" type="pres">
      <dgm:prSet presAssocID="{1685C9E8-B129-41CA-AFF1-64554226EF97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FD3B956D-0C82-43B3-972C-93318B27340B}" type="pres">
      <dgm:prSet presAssocID="{87B87F5C-6655-4E5C-8C78-3D7464D087AF}" presName="spaceBetweenRectangles" presStyleCnt="0"/>
      <dgm:spPr/>
    </dgm:pt>
    <dgm:pt modelId="{01509FD1-CAA0-4095-BED3-391F0D45BB22}" type="pres">
      <dgm:prSet presAssocID="{230C954D-5756-4DF8-945D-EB6A0203F25F}" presName="parentLin" presStyleCnt="0"/>
      <dgm:spPr/>
    </dgm:pt>
    <dgm:pt modelId="{D800F0EF-85F8-4A0C-9C1E-E5BD45C3FA47}" type="pres">
      <dgm:prSet presAssocID="{230C954D-5756-4DF8-945D-EB6A0203F25F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BFCBFBA-AC2A-4B77-A554-CC7D9407C68D}" type="pres">
      <dgm:prSet presAssocID="{230C954D-5756-4DF8-945D-EB6A0203F25F}" presName="parentText" presStyleLbl="node1" presStyleIdx="3" presStyleCnt="4" custScaleX="1259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1780B-2106-4648-8D5C-19A3576193F9}" type="pres">
      <dgm:prSet presAssocID="{230C954D-5756-4DF8-945D-EB6A0203F25F}" presName="negativeSpace" presStyleCnt="0"/>
      <dgm:spPr/>
    </dgm:pt>
    <dgm:pt modelId="{16980042-A310-469C-B423-83C9195F8353}" type="pres">
      <dgm:prSet presAssocID="{230C954D-5756-4DF8-945D-EB6A0203F25F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</dgm:ptLst>
  <dgm:cxnLst>
    <dgm:cxn modelId="{F7827B0C-873F-4AA6-808D-0FD65BF78D45}" srcId="{21E91FDD-6183-421F-8AAC-D618C5176DC5}" destId="{230C954D-5756-4DF8-945D-EB6A0203F25F}" srcOrd="3" destOrd="0" parTransId="{E3911E3C-6CA0-417F-8E89-04AE12552351}" sibTransId="{54B94D57-48E5-477F-A92D-D97AF91679F5}"/>
    <dgm:cxn modelId="{82D081C9-055B-40A8-BD05-25A0AE85B31C}" srcId="{21E91FDD-6183-421F-8AAC-D618C5176DC5}" destId="{1685C9E8-B129-41CA-AFF1-64554226EF97}" srcOrd="2" destOrd="0" parTransId="{866E94F7-DA37-41DD-91C5-93312D5059ED}" sibTransId="{87B87F5C-6655-4E5C-8C78-3D7464D087AF}"/>
    <dgm:cxn modelId="{97A9EFA7-6304-496C-BEDC-1A579E56F3B7}" type="presOf" srcId="{60A1FA0A-49C5-441E-B04C-BA9B831A479A}" destId="{EF78E17D-498C-450D-98BA-95A64B4D9862}" srcOrd="0" destOrd="0" presId="urn:microsoft.com/office/officeart/2005/8/layout/list1"/>
    <dgm:cxn modelId="{49D2892D-DEAE-40D7-AD68-F8F5D3FF5CE9}" type="presOf" srcId="{1685C9E8-B129-41CA-AFF1-64554226EF97}" destId="{0CF44ADB-76DD-4AAB-9954-92318CE0E3DF}" srcOrd="1" destOrd="0" presId="urn:microsoft.com/office/officeart/2005/8/layout/list1"/>
    <dgm:cxn modelId="{46C2B52F-2551-460C-978B-DF3538E117E8}" type="presOf" srcId="{1685C9E8-B129-41CA-AFF1-64554226EF97}" destId="{2BF7F5E8-BF0E-4A00-A8C1-AF43103F1D21}" srcOrd="0" destOrd="0" presId="urn:microsoft.com/office/officeart/2005/8/layout/list1"/>
    <dgm:cxn modelId="{CCE0D84F-A642-4885-B452-8465D356F710}" type="presOf" srcId="{8BB0A218-8050-4A46-B685-C40BEFB4324F}" destId="{F203742A-92AA-4E21-BB70-C05648F80EB1}" srcOrd="1" destOrd="0" presId="urn:microsoft.com/office/officeart/2005/8/layout/list1"/>
    <dgm:cxn modelId="{2A3A67F4-9D6E-43FF-B2B5-BA37292300DC}" type="presOf" srcId="{230C954D-5756-4DF8-945D-EB6A0203F25F}" destId="{D800F0EF-85F8-4A0C-9C1E-E5BD45C3FA47}" srcOrd="0" destOrd="0" presId="urn:microsoft.com/office/officeart/2005/8/layout/list1"/>
    <dgm:cxn modelId="{8D1210BB-BCD9-4F93-A2DE-F778D7065510}" srcId="{21E91FDD-6183-421F-8AAC-D618C5176DC5}" destId="{8BB0A218-8050-4A46-B685-C40BEFB4324F}" srcOrd="1" destOrd="0" parTransId="{7BD593E9-4CA6-418E-9677-AD3143D2FC2F}" sibTransId="{80A198AD-5939-4CD6-98EB-238291923F2B}"/>
    <dgm:cxn modelId="{CAB613F7-252B-45A6-BD66-91E38E8D0EC2}" type="presOf" srcId="{60A1FA0A-49C5-441E-B04C-BA9B831A479A}" destId="{CE868945-A83E-4E7D-AAD5-F4A8297E07D8}" srcOrd="1" destOrd="0" presId="urn:microsoft.com/office/officeart/2005/8/layout/list1"/>
    <dgm:cxn modelId="{B1CAE6D3-BC84-4C32-9EED-9B22824FD74A}" type="presOf" srcId="{230C954D-5756-4DF8-945D-EB6A0203F25F}" destId="{BBFCBFBA-AC2A-4B77-A554-CC7D9407C68D}" srcOrd="1" destOrd="0" presId="urn:microsoft.com/office/officeart/2005/8/layout/list1"/>
    <dgm:cxn modelId="{DC90495A-983B-4B5C-AD05-6BC69B3D67EF}" type="presOf" srcId="{8BB0A218-8050-4A46-B685-C40BEFB4324F}" destId="{D897ACA0-940D-4773-B7BA-329A81337989}" srcOrd="0" destOrd="0" presId="urn:microsoft.com/office/officeart/2005/8/layout/list1"/>
    <dgm:cxn modelId="{9BD6A7AA-4DFD-4867-99D2-F1D51B4C8E62}" srcId="{21E91FDD-6183-421F-8AAC-D618C5176DC5}" destId="{60A1FA0A-49C5-441E-B04C-BA9B831A479A}" srcOrd="0" destOrd="0" parTransId="{C87B0181-B54C-42AB-B65B-CBCF75DD4E7B}" sibTransId="{6F2C56CD-1F21-449C-B7FC-006FEFAA34F3}"/>
    <dgm:cxn modelId="{4A5B2B36-24D8-4BE0-AC88-176105B19208}" type="presOf" srcId="{21E91FDD-6183-421F-8AAC-D618C5176DC5}" destId="{3FC29F65-44FA-4030-BFB3-61486276DF11}" srcOrd="0" destOrd="0" presId="urn:microsoft.com/office/officeart/2005/8/layout/list1"/>
    <dgm:cxn modelId="{0790F553-7F3B-4FE9-9E1F-25B321E53D9E}" type="presParOf" srcId="{3FC29F65-44FA-4030-BFB3-61486276DF11}" destId="{528D977C-EB3C-4B6A-9475-1C61867A072C}" srcOrd="0" destOrd="0" presId="urn:microsoft.com/office/officeart/2005/8/layout/list1"/>
    <dgm:cxn modelId="{E5642A7B-835C-427B-9695-2E7B93E455E8}" type="presParOf" srcId="{528D977C-EB3C-4B6A-9475-1C61867A072C}" destId="{EF78E17D-498C-450D-98BA-95A64B4D9862}" srcOrd="0" destOrd="0" presId="urn:microsoft.com/office/officeart/2005/8/layout/list1"/>
    <dgm:cxn modelId="{45F2FED6-BA7D-4CC5-8422-8DC74D508400}" type="presParOf" srcId="{528D977C-EB3C-4B6A-9475-1C61867A072C}" destId="{CE868945-A83E-4E7D-AAD5-F4A8297E07D8}" srcOrd="1" destOrd="0" presId="urn:microsoft.com/office/officeart/2005/8/layout/list1"/>
    <dgm:cxn modelId="{65183697-F3DF-47A6-AC2F-BEF4FE7B5632}" type="presParOf" srcId="{3FC29F65-44FA-4030-BFB3-61486276DF11}" destId="{22E89D46-AF08-4D14-8F8B-C8070E7AAA80}" srcOrd="1" destOrd="0" presId="urn:microsoft.com/office/officeart/2005/8/layout/list1"/>
    <dgm:cxn modelId="{F795F500-2554-4887-888A-C72478B3D912}" type="presParOf" srcId="{3FC29F65-44FA-4030-BFB3-61486276DF11}" destId="{1BAD0D6A-AB33-4D30-A40B-7DCF2C5DAE82}" srcOrd="2" destOrd="0" presId="urn:microsoft.com/office/officeart/2005/8/layout/list1"/>
    <dgm:cxn modelId="{22285961-1E82-45E9-81D2-CF15A71B0BB9}" type="presParOf" srcId="{3FC29F65-44FA-4030-BFB3-61486276DF11}" destId="{4FEFE75E-DAB0-4AA1-8052-061B646DC80C}" srcOrd="3" destOrd="0" presId="urn:microsoft.com/office/officeart/2005/8/layout/list1"/>
    <dgm:cxn modelId="{A21949A3-73FE-4576-950E-B110F9AD6C62}" type="presParOf" srcId="{3FC29F65-44FA-4030-BFB3-61486276DF11}" destId="{111EE756-DD8B-42CD-8068-43BF43BFCEFB}" srcOrd="4" destOrd="0" presId="urn:microsoft.com/office/officeart/2005/8/layout/list1"/>
    <dgm:cxn modelId="{4C995B94-0577-4D8E-879C-1ACA298D2F20}" type="presParOf" srcId="{111EE756-DD8B-42CD-8068-43BF43BFCEFB}" destId="{D897ACA0-940D-4773-B7BA-329A81337989}" srcOrd="0" destOrd="0" presId="urn:microsoft.com/office/officeart/2005/8/layout/list1"/>
    <dgm:cxn modelId="{B1DD05CC-E5D5-496A-809E-5885787B3A33}" type="presParOf" srcId="{111EE756-DD8B-42CD-8068-43BF43BFCEFB}" destId="{F203742A-92AA-4E21-BB70-C05648F80EB1}" srcOrd="1" destOrd="0" presId="urn:microsoft.com/office/officeart/2005/8/layout/list1"/>
    <dgm:cxn modelId="{6901BFB9-1E77-484B-9CE8-00A1355383F0}" type="presParOf" srcId="{3FC29F65-44FA-4030-BFB3-61486276DF11}" destId="{C7E2A481-913F-43B6-85E7-760F99BAE57B}" srcOrd="5" destOrd="0" presId="urn:microsoft.com/office/officeart/2005/8/layout/list1"/>
    <dgm:cxn modelId="{56C709E0-672A-4BEA-B8DA-8EB3D47D2F82}" type="presParOf" srcId="{3FC29F65-44FA-4030-BFB3-61486276DF11}" destId="{7F57A258-5DFA-4235-A33F-906E46AC428F}" srcOrd="6" destOrd="0" presId="urn:microsoft.com/office/officeart/2005/8/layout/list1"/>
    <dgm:cxn modelId="{562F2617-C748-4BA3-891D-7648BD3E5927}" type="presParOf" srcId="{3FC29F65-44FA-4030-BFB3-61486276DF11}" destId="{EA070072-0897-477B-8E45-C69D32C777DA}" srcOrd="7" destOrd="0" presId="urn:microsoft.com/office/officeart/2005/8/layout/list1"/>
    <dgm:cxn modelId="{892D3196-A086-425D-83A6-52FA0C5E7A9A}" type="presParOf" srcId="{3FC29F65-44FA-4030-BFB3-61486276DF11}" destId="{33F9E785-C586-4711-BE84-D9D19303A9B6}" srcOrd="8" destOrd="0" presId="urn:microsoft.com/office/officeart/2005/8/layout/list1"/>
    <dgm:cxn modelId="{7C1E8B98-9756-4BC4-B42D-40F2CB8B2D41}" type="presParOf" srcId="{33F9E785-C586-4711-BE84-D9D19303A9B6}" destId="{2BF7F5E8-BF0E-4A00-A8C1-AF43103F1D21}" srcOrd="0" destOrd="0" presId="urn:microsoft.com/office/officeart/2005/8/layout/list1"/>
    <dgm:cxn modelId="{6387EA10-A3CF-4EE0-941A-3DC35497197E}" type="presParOf" srcId="{33F9E785-C586-4711-BE84-D9D19303A9B6}" destId="{0CF44ADB-76DD-4AAB-9954-92318CE0E3DF}" srcOrd="1" destOrd="0" presId="urn:microsoft.com/office/officeart/2005/8/layout/list1"/>
    <dgm:cxn modelId="{A28BD6CB-0AB9-4EF6-A694-9D3B0851938D}" type="presParOf" srcId="{3FC29F65-44FA-4030-BFB3-61486276DF11}" destId="{3ED7C567-F1BB-41F2-98EB-BC493B723331}" srcOrd="9" destOrd="0" presId="urn:microsoft.com/office/officeart/2005/8/layout/list1"/>
    <dgm:cxn modelId="{CDE5AE99-7CC2-4C85-A65E-856F4F6422F7}" type="presParOf" srcId="{3FC29F65-44FA-4030-BFB3-61486276DF11}" destId="{7B9EE9F2-EFF4-4AF1-B92F-123E86DAE241}" srcOrd="10" destOrd="0" presId="urn:microsoft.com/office/officeart/2005/8/layout/list1"/>
    <dgm:cxn modelId="{D1DAFF54-4276-4472-824E-7ADC1E1FBA41}" type="presParOf" srcId="{3FC29F65-44FA-4030-BFB3-61486276DF11}" destId="{FD3B956D-0C82-43B3-972C-93318B27340B}" srcOrd="11" destOrd="0" presId="urn:microsoft.com/office/officeart/2005/8/layout/list1"/>
    <dgm:cxn modelId="{F0AFD645-69B7-43EF-A98C-D290125868A2}" type="presParOf" srcId="{3FC29F65-44FA-4030-BFB3-61486276DF11}" destId="{01509FD1-CAA0-4095-BED3-391F0D45BB22}" srcOrd="12" destOrd="0" presId="urn:microsoft.com/office/officeart/2005/8/layout/list1"/>
    <dgm:cxn modelId="{A9C14EB4-FB97-4C06-8C32-1A5DEADF462A}" type="presParOf" srcId="{01509FD1-CAA0-4095-BED3-391F0D45BB22}" destId="{D800F0EF-85F8-4A0C-9C1E-E5BD45C3FA47}" srcOrd="0" destOrd="0" presId="urn:microsoft.com/office/officeart/2005/8/layout/list1"/>
    <dgm:cxn modelId="{6365A36F-6710-41E7-A85F-907529284CD9}" type="presParOf" srcId="{01509FD1-CAA0-4095-BED3-391F0D45BB22}" destId="{BBFCBFBA-AC2A-4B77-A554-CC7D9407C68D}" srcOrd="1" destOrd="0" presId="urn:microsoft.com/office/officeart/2005/8/layout/list1"/>
    <dgm:cxn modelId="{7D673FC2-D52B-4E05-92EB-051388D14EEC}" type="presParOf" srcId="{3FC29F65-44FA-4030-BFB3-61486276DF11}" destId="{6AD1780B-2106-4648-8D5C-19A3576193F9}" srcOrd="13" destOrd="0" presId="urn:microsoft.com/office/officeart/2005/8/layout/list1"/>
    <dgm:cxn modelId="{4097C7F1-AAB4-47FE-9FCB-D2C39EA453B2}" type="presParOf" srcId="{3FC29F65-44FA-4030-BFB3-61486276DF11}" destId="{16980042-A310-469C-B423-83C9195F835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3CC4EC-26FE-4010-B936-F83359383D75}" type="doc">
      <dgm:prSet loTypeId="urn:microsoft.com/office/officeart/2005/8/layout/h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BCE147E-D115-43CB-B1BC-D67A110B97A4}">
      <dgm:prSet phldrT="[Текст]" phldr="1"/>
      <dgm:spPr/>
      <dgm:t>
        <a:bodyPr/>
        <a:lstStyle/>
        <a:p>
          <a:endParaRPr lang="ru-RU"/>
        </a:p>
      </dgm:t>
    </dgm:pt>
    <dgm:pt modelId="{614229B0-80DD-4B40-96A7-67C68EF2B904}" type="parTrans" cxnId="{E987C52D-6514-4FFA-9BB5-409D89508E5A}">
      <dgm:prSet/>
      <dgm:spPr/>
      <dgm:t>
        <a:bodyPr/>
        <a:lstStyle/>
        <a:p>
          <a:endParaRPr lang="ru-RU"/>
        </a:p>
      </dgm:t>
    </dgm:pt>
    <dgm:pt modelId="{A44DC172-9D45-4841-9E12-A713ACEBCC1E}" type="sibTrans" cxnId="{E987C52D-6514-4FFA-9BB5-409D89508E5A}">
      <dgm:prSet/>
      <dgm:spPr/>
      <dgm:t>
        <a:bodyPr/>
        <a:lstStyle/>
        <a:p>
          <a:endParaRPr lang="ru-RU"/>
        </a:p>
      </dgm:t>
    </dgm:pt>
    <dgm:pt modelId="{EBB73F73-807E-49A4-8FA5-36ED366652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Численность трудовых ресурсов – 8484 чел</a:t>
          </a:r>
          <a:endParaRPr lang="ru-RU" dirty="0">
            <a:solidFill>
              <a:schemeClr val="tx1"/>
            </a:solidFill>
          </a:endParaRPr>
        </a:p>
      </dgm:t>
    </dgm:pt>
    <dgm:pt modelId="{1DC20F66-1F6B-4336-9206-5C810D30FD01}" type="parTrans" cxnId="{926E7369-9D89-42A3-AF11-8C8F7490AEC0}">
      <dgm:prSet/>
      <dgm:spPr/>
      <dgm:t>
        <a:bodyPr/>
        <a:lstStyle/>
        <a:p>
          <a:endParaRPr lang="ru-RU"/>
        </a:p>
      </dgm:t>
    </dgm:pt>
    <dgm:pt modelId="{79C9D03C-EBB0-46A4-B897-C4061B42238C}" type="sibTrans" cxnId="{926E7369-9D89-42A3-AF11-8C8F7490AEC0}">
      <dgm:prSet/>
      <dgm:spPr/>
      <dgm:t>
        <a:bodyPr/>
        <a:lstStyle/>
        <a:p>
          <a:endParaRPr lang="ru-RU"/>
        </a:p>
      </dgm:t>
    </dgm:pt>
    <dgm:pt modelId="{2249F756-264F-40FB-B445-997D13A3907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Занятых в экономике – 4769 чел.</a:t>
          </a:r>
          <a:endParaRPr lang="ru-RU" dirty="0">
            <a:solidFill>
              <a:schemeClr val="tx1"/>
            </a:solidFill>
          </a:endParaRPr>
        </a:p>
      </dgm:t>
    </dgm:pt>
    <dgm:pt modelId="{2C7E109F-2F79-4262-BBE5-DF1E7055698A}" type="parTrans" cxnId="{74DD8BC8-10AF-4092-935F-8AE9B4C4AE09}">
      <dgm:prSet/>
      <dgm:spPr/>
      <dgm:t>
        <a:bodyPr/>
        <a:lstStyle/>
        <a:p>
          <a:endParaRPr lang="ru-RU"/>
        </a:p>
      </dgm:t>
    </dgm:pt>
    <dgm:pt modelId="{E95BA546-A841-49FB-8EAB-98C91ED4E11C}" type="sibTrans" cxnId="{74DD8BC8-10AF-4092-935F-8AE9B4C4AE09}">
      <dgm:prSet/>
      <dgm:spPr/>
      <dgm:t>
        <a:bodyPr/>
        <a:lstStyle/>
        <a:p>
          <a:endParaRPr lang="ru-RU"/>
        </a:p>
      </dgm:t>
    </dgm:pt>
    <dgm:pt modelId="{F7FA8307-604C-4FC4-A9C0-59C4A55A24C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Не занятых в экономике – 3715 чел.</a:t>
          </a:r>
          <a:endParaRPr lang="ru-RU" dirty="0">
            <a:solidFill>
              <a:schemeClr val="tx1"/>
            </a:solidFill>
          </a:endParaRPr>
        </a:p>
      </dgm:t>
    </dgm:pt>
    <dgm:pt modelId="{17B315FA-363C-4F3C-B412-13187F1A6895}" type="parTrans" cxnId="{3DE8D396-55C8-430C-8549-E99881D070A9}">
      <dgm:prSet/>
      <dgm:spPr/>
      <dgm:t>
        <a:bodyPr/>
        <a:lstStyle/>
        <a:p>
          <a:endParaRPr lang="ru-RU"/>
        </a:p>
      </dgm:t>
    </dgm:pt>
    <dgm:pt modelId="{C57D0A59-77AC-4BFA-B719-9FB2A1711D99}" type="sibTrans" cxnId="{3DE8D396-55C8-430C-8549-E99881D070A9}">
      <dgm:prSet/>
      <dgm:spPr/>
      <dgm:t>
        <a:bodyPr/>
        <a:lstStyle/>
        <a:p>
          <a:endParaRPr lang="ru-RU"/>
        </a:p>
      </dgm:t>
    </dgm:pt>
    <dgm:pt modelId="{D069D6ED-ECAF-496D-ACAB-D62B1A8546DA}" type="pres">
      <dgm:prSet presAssocID="{A63CC4EC-26FE-4010-B936-F83359383D7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7EA771-CCA8-48BD-8F8F-0DC24CA0FD61}" type="pres">
      <dgm:prSet presAssocID="{2BCE147E-D115-43CB-B1BC-D67A110B97A4}" presName="roof" presStyleLbl="dkBgShp" presStyleIdx="0" presStyleCnt="2" custLinFactY="97917" custLinFactNeighborX="11250" custLinFactNeighborY="100000"/>
      <dgm:spPr/>
      <dgm:t>
        <a:bodyPr/>
        <a:lstStyle/>
        <a:p>
          <a:endParaRPr lang="ru-RU"/>
        </a:p>
      </dgm:t>
    </dgm:pt>
    <dgm:pt modelId="{3F091ABE-F6C4-4EE6-A655-BAABB68BA659}" type="pres">
      <dgm:prSet presAssocID="{2BCE147E-D115-43CB-B1BC-D67A110B97A4}" presName="pillars" presStyleCnt="0"/>
      <dgm:spPr/>
    </dgm:pt>
    <dgm:pt modelId="{6CD4ECC2-DBB6-461A-A0C3-95E3CA98F166}" type="pres">
      <dgm:prSet presAssocID="{2BCE147E-D115-43CB-B1BC-D67A110B97A4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0791A-DABC-4B6E-A752-2FEDF6D36EEA}" type="pres">
      <dgm:prSet presAssocID="{2249F756-264F-40FB-B445-997D13A3907E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340CA-6910-42A3-8F34-64D50217A9C8}" type="pres">
      <dgm:prSet presAssocID="{F7FA8307-604C-4FC4-A9C0-59C4A55A24CB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C9A90-0861-43B0-95CB-6AB2EE6957E8}" type="pres">
      <dgm:prSet presAssocID="{2BCE147E-D115-43CB-B1BC-D67A110B97A4}" presName="base" presStyleLbl="dkBgShp" presStyleIdx="1" presStyleCnt="2"/>
      <dgm:spPr/>
    </dgm:pt>
  </dgm:ptLst>
  <dgm:cxnLst>
    <dgm:cxn modelId="{C6F713C5-460C-4B02-A653-2C3E5A5A2895}" type="presOf" srcId="{EBB73F73-807E-49A4-8FA5-36ED366652DB}" destId="{6CD4ECC2-DBB6-461A-A0C3-95E3CA98F166}" srcOrd="0" destOrd="0" presId="urn:microsoft.com/office/officeart/2005/8/layout/hList3"/>
    <dgm:cxn modelId="{380C671E-A12C-49BA-A74F-4D2092302EBC}" type="presOf" srcId="{F7FA8307-604C-4FC4-A9C0-59C4A55A24CB}" destId="{D2F340CA-6910-42A3-8F34-64D50217A9C8}" srcOrd="0" destOrd="0" presId="urn:microsoft.com/office/officeart/2005/8/layout/hList3"/>
    <dgm:cxn modelId="{926E7369-9D89-42A3-AF11-8C8F7490AEC0}" srcId="{2BCE147E-D115-43CB-B1BC-D67A110B97A4}" destId="{EBB73F73-807E-49A4-8FA5-36ED366652DB}" srcOrd="0" destOrd="0" parTransId="{1DC20F66-1F6B-4336-9206-5C810D30FD01}" sibTransId="{79C9D03C-EBB0-46A4-B897-C4061B42238C}"/>
    <dgm:cxn modelId="{74DD8BC8-10AF-4092-935F-8AE9B4C4AE09}" srcId="{2BCE147E-D115-43CB-B1BC-D67A110B97A4}" destId="{2249F756-264F-40FB-B445-997D13A3907E}" srcOrd="1" destOrd="0" parTransId="{2C7E109F-2F79-4262-BBE5-DF1E7055698A}" sibTransId="{E95BA546-A841-49FB-8EAB-98C91ED4E11C}"/>
    <dgm:cxn modelId="{E987C52D-6514-4FFA-9BB5-409D89508E5A}" srcId="{A63CC4EC-26FE-4010-B936-F83359383D75}" destId="{2BCE147E-D115-43CB-B1BC-D67A110B97A4}" srcOrd="0" destOrd="0" parTransId="{614229B0-80DD-4B40-96A7-67C68EF2B904}" sibTransId="{A44DC172-9D45-4841-9E12-A713ACEBCC1E}"/>
    <dgm:cxn modelId="{F98C41F6-FD3D-4F0A-BA96-F42889ACD31B}" type="presOf" srcId="{2BCE147E-D115-43CB-B1BC-D67A110B97A4}" destId="{0A7EA771-CCA8-48BD-8F8F-0DC24CA0FD61}" srcOrd="0" destOrd="0" presId="urn:microsoft.com/office/officeart/2005/8/layout/hList3"/>
    <dgm:cxn modelId="{3DE8D396-55C8-430C-8549-E99881D070A9}" srcId="{2BCE147E-D115-43CB-B1BC-D67A110B97A4}" destId="{F7FA8307-604C-4FC4-A9C0-59C4A55A24CB}" srcOrd="2" destOrd="0" parTransId="{17B315FA-363C-4F3C-B412-13187F1A6895}" sibTransId="{C57D0A59-77AC-4BFA-B719-9FB2A1711D99}"/>
    <dgm:cxn modelId="{5520A521-94C3-45E4-B73D-96961C537E99}" type="presOf" srcId="{2249F756-264F-40FB-B445-997D13A3907E}" destId="{FF70791A-DABC-4B6E-A752-2FEDF6D36EEA}" srcOrd="0" destOrd="0" presId="urn:microsoft.com/office/officeart/2005/8/layout/hList3"/>
    <dgm:cxn modelId="{296B4958-D81A-422B-91F5-143B3EB65BD0}" type="presOf" srcId="{A63CC4EC-26FE-4010-B936-F83359383D75}" destId="{D069D6ED-ECAF-496D-ACAB-D62B1A8546DA}" srcOrd="0" destOrd="0" presId="urn:microsoft.com/office/officeart/2005/8/layout/hList3"/>
    <dgm:cxn modelId="{4BC6C469-9F01-4957-B6F5-08C7B83398BF}" type="presParOf" srcId="{D069D6ED-ECAF-496D-ACAB-D62B1A8546DA}" destId="{0A7EA771-CCA8-48BD-8F8F-0DC24CA0FD61}" srcOrd="0" destOrd="0" presId="urn:microsoft.com/office/officeart/2005/8/layout/hList3"/>
    <dgm:cxn modelId="{254F82EF-1B7A-4109-BB7E-15CE8C3881BD}" type="presParOf" srcId="{D069D6ED-ECAF-496D-ACAB-D62B1A8546DA}" destId="{3F091ABE-F6C4-4EE6-A655-BAABB68BA659}" srcOrd="1" destOrd="0" presId="urn:microsoft.com/office/officeart/2005/8/layout/hList3"/>
    <dgm:cxn modelId="{8F42D5C0-957D-48E4-9946-E93106457093}" type="presParOf" srcId="{3F091ABE-F6C4-4EE6-A655-BAABB68BA659}" destId="{6CD4ECC2-DBB6-461A-A0C3-95E3CA98F166}" srcOrd="0" destOrd="0" presId="urn:microsoft.com/office/officeart/2005/8/layout/hList3"/>
    <dgm:cxn modelId="{94B6B44B-C465-42FA-BC3E-444774C45570}" type="presParOf" srcId="{3F091ABE-F6C4-4EE6-A655-BAABB68BA659}" destId="{FF70791A-DABC-4B6E-A752-2FEDF6D36EEA}" srcOrd="1" destOrd="0" presId="urn:microsoft.com/office/officeart/2005/8/layout/hList3"/>
    <dgm:cxn modelId="{466220B9-4A59-442F-BD0A-06B31A515783}" type="presParOf" srcId="{3F091ABE-F6C4-4EE6-A655-BAABB68BA659}" destId="{D2F340CA-6910-42A3-8F34-64D50217A9C8}" srcOrd="2" destOrd="0" presId="urn:microsoft.com/office/officeart/2005/8/layout/hList3"/>
    <dgm:cxn modelId="{7162055C-F053-4FE0-B318-AB8C771CFB89}" type="presParOf" srcId="{D069D6ED-ECAF-496D-ACAB-D62B1A8546DA}" destId="{178C9A90-0861-43B0-95CB-6AB2EE6957E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F8FE89-E22C-4294-89C9-FE04357D4EC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5AF39526-2B19-4BD6-B91F-08B390934D5A}">
      <dgm:prSet phldrT="[Текст]"/>
      <dgm:spPr/>
      <dgm:t>
        <a:bodyPr/>
        <a:lstStyle/>
        <a:p>
          <a:r>
            <a:rPr lang="ru-RU" dirty="0" smtClean="0"/>
            <a:t>Водоснабжение, водоотведение</a:t>
          </a:r>
          <a:endParaRPr lang="ru-RU" dirty="0"/>
        </a:p>
      </dgm:t>
    </dgm:pt>
    <dgm:pt modelId="{0C8565CF-1505-4D15-AFBB-46F13BD26488}" type="parTrans" cxnId="{FFAB62F7-DA82-4862-94FD-6D2E2E6D238A}">
      <dgm:prSet/>
      <dgm:spPr/>
      <dgm:t>
        <a:bodyPr/>
        <a:lstStyle/>
        <a:p>
          <a:endParaRPr lang="ru-RU"/>
        </a:p>
      </dgm:t>
    </dgm:pt>
    <dgm:pt modelId="{F4DC2874-57E4-4D2E-A3D9-A7C0E7747490}" type="sibTrans" cxnId="{FFAB62F7-DA82-4862-94FD-6D2E2E6D238A}">
      <dgm:prSet/>
      <dgm:spPr/>
      <dgm:t>
        <a:bodyPr/>
        <a:lstStyle/>
        <a:p>
          <a:endParaRPr lang="ru-RU"/>
        </a:p>
      </dgm:t>
    </dgm:pt>
    <dgm:pt modelId="{85AF268D-B5FA-42C5-A173-429E3C83C4E4}">
      <dgm:prSet phldrT="[Текст]"/>
      <dgm:spPr/>
      <dgm:t>
        <a:bodyPr/>
        <a:lstStyle/>
        <a:p>
          <a:r>
            <a:rPr lang="ru-RU" dirty="0" smtClean="0"/>
            <a:t>Обрабатывающее производство</a:t>
          </a:r>
          <a:endParaRPr lang="ru-RU" dirty="0"/>
        </a:p>
      </dgm:t>
    </dgm:pt>
    <dgm:pt modelId="{8A66F25F-CA2E-46D7-B883-057A8D6168A0}" type="parTrans" cxnId="{4742EA10-5793-4F1B-8E34-EB1760E442C4}">
      <dgm:prSet/>
      <dgm:spPr/>
      <dgm:t>
        <a:bodyPr/>
        <a:lstStyle/>
        <a:p>
          <a:endParaRPr lang="ru-RU"/>
        </a:p>
      </dgm:t>
    </dgm:pt>
    <dgm:pt modelId="{4DD113BA-466C-4F60-8C3F-3E83A6ABAA74}" type="sibTrans" cxnId="{4742EA10-5793-4F1B-8E34-EB1760E442C4}">
      <dgm:prSet/>
      <dgm:spPr/>
      <dgm:t>
        <a:bodyPr/>
        <a:lstStyle/>
        <a:p>
          <a:endParaRPr lang="ru-RU"/>
        </a:p>
      </dgm:t>
    </dgm:pt>
    <dgm:pt modelId="{56A83509-A3D4-4FE3-9A7A-B8658EAB6510}">
      <dgm:prSet phldrT="[Текст]"/>
      <dgm:spPr/>
      <dgm:t>
        <a:bodyPr/>
        <a:lstStyle/>
        <a:p>
          <a:r>
            <a:rPr lang="ru-RU" dirty="0" smtClean="0"/>
            <a:t>Производство и распределение электроэнергии, газа и воды</a:t>
          </a:r>
          <a:endParaRPr lang="ru-RU" dirty="0"/>
        </a:p>
      </dgm:t>
    </dgm:pt>
    <dgm:pt modelId="{5C7A5B34-8E35-487C-B35B-7987FE561CF2}" type="parTrans" cxnId="{E4187BB7-D225-4066-94C5-28526442B4CB}">
      <dgm:prSet/>
      <dgm:spPr/>
      <dgm:t>
        <a:bodyPr/>
        <a:lstStyle/>
        <a:p>
          <a:endParaRPr lang="ru-RU"/>
        </a:p>
      </dgm:t>
    </dgm:pt>
    <dgm:pt modelId="{765CC092-F9D0-402A-AC9C-325D3A8B5099}" type="sibTrans" cxnId="{E4187BB7-D225-4066-94C5-28526442B4CB}">
      <dgm:prSet/>
      <dgm:spPr/>
      <dgm:t>
        <a:bodyPr/>
        <a:lstStyle/>
        <a:p>
          <a:endParaRPr lang="ru-RU"/>
        </a:p>
      </dgm:t>
    </dgm:pt>
    <dgm:pt modelId="{6DDC14E0-FA8E-4446-8927-145EBE46085F}">
      <dgm:prSet phldrT="[Текст]"/>
      <dgm:spPr/>
      <dgm:t>
        <a:bodyPr/>
        <a:lstStyle/>
        <a:p>
          <a:r>
            <a:rPr lang="ru-RU" dirty="0" smtClean="0"/>
            <a:t>Добыча полезных ископаемых</a:t>
          </a:r>
          <a:endParaRPr lang="ru-RU" dirty="0"/>
        </a:p>
      </dgm:t>
    </dgm:pt>
    <dgm:pt modelId="{B349EBFE-4A7D-4545-BA8E-DCA9892BFCA6}" type="parTrans" cxnId="{FE5C5727-A890-4B8D-AF3D-FEAF42C7F827}">
      <dgm:prSet/>
      <dgm:spPr/>
      <dgm:t>
        <a:bodyPr/>
        <a:lstStyle/>
        <a:p>
          <a:endParaRPr lang="ru-RU"/>
        </a:p>
      </dgm:t>
    </dgm:pt>
    <dgm:pt modelId="{C5697B28-138A-400C-A8FE-29E1DBA7252D}" type="sibTrans" cxnId="{FE5C5727-A890-4B8D-AF3D-FEAF42C7F827}">
      <dgm:prSet/>
      <dgm:spPr/>
      <dgm:t>
        <a:bodyPr/>
        <a:lstStyle/>
        <a:p>
          <a:endParaRPr lang="ru-RU"/>
        </a:p>
      </dgm:t>
    </dgm:pt>
    <dgm:pt modelId="{1DA038B5-BDEF-4EB8-B046-AE4889D06390}" type="pres">
      <dgm:prSet presAssocID="{32F8FE89-E22C-4294-89C9-FE04357D4EC3}" presName="compositeShape" presStyleCnt="0">
        <dgm:presLayoutVars>
          <dgm:dir/>
          <dgm:resizeHandles/>
        </dgm:presLayoutVars>
      </dgm:prSet>
      <dgm:spPr/>
    </dgm:pt>
    <dgm:pt modelId="{4A7AFFC2-6207-4DBB-911C-796B0BF9931C}" type="pres">
      <dgm:prSet presAssocID="{32F8FE89-E22C-4294-89C9-FE04357D4EC3}" presName="pyramid" presStyleLbl="node1" presStyleIdx="0" presStyleCnt="1" custScaleX="93188" custLinFactNeighborX="-6564" custLinFactNeighborY="62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FE7861E-19DE-4910-94A0-8E644BD3EB79}" type="pres">
      <dgm:prSet presAssocID="{32F8FE89-E22C-4294-89C9-FE04357D4EC3}" presName="theList" presStyleCnt="0"/>
      <dgm:spPr/>
    </dgm:pt>
    <dgm:pt modelId="{D8AB683C-C3AE-430C-8F51-9DB1C6BB20DB}" type="pres">
      <dgm:prSet presAssocID="{5AF39526-2B19-4BD6-B91F-08B390934D5A}" presName="aNode" presStyleLbl="fgAcc1" presStyleIdx="0" presStyleCnt="4" custLinFactY="300000" custLinFactNeighborX="4875" custLinFactNeighborY="318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C399F-E5DD-437E-8B35-208779DA7EF3}" type="pres">
      <dgm:prSet presAssocID="{5AF39526-2B19-4BD6-B91F-08B390934D5A}" presName="aSpace" presStyleCnt="0"/>
      <dgm:spPr/>
    </dgm:pt>
    <dgm:pt modelId="{5776B0A3-16C2-4FA8-A02D-53E7B3651BBA}" type="pres">
      <dgm:prSet presAssocID="{85AF268D-B5FA-42C5-A173-429E3C83C4E4}" presName="aNode" presStyleLbl="fgAcc1" presStyleIdx="1" presStyleCnt="4" custLinFactY="100000" custLinFactNeighborX="4875" custLinFactNeighborY="137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2C115-24EF-4BCD-BF82-9E0A4C2C49D3}" type="pres">
      <dgm:prSet presAssocID="{85AF268D-B5FA-42C5-A173-429E3C83C4E4}" presName="aSpace" presStyleCnt="0"/>
      <dgm:spPr/>
    </dgm:pt>
    <dgm:pt modelId="{7D725B1E-DF3A-4604-8B72-4102DC65F3C1}" type="pres">
      <dgm:prSet presAssocID="{56A83509-A3D4-4FE3-9A7A-B8658EAB6510}" presName="aNode" presStyleLbl="fgAcc1" presStyleIdx="2" presStyleCnt="4" custLinFactY="-94045" custLinFactNeighborX="487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6D76A-FDA0-4CBA-90FD-7499D08A860E}" type="pres">
      <dgm:prSet presAssocID="{56A83509-A3D4-4FE3-9A7A-B8658EAB6510}" presName="aSpace" presStyleCnt="0"/>
      <dgm:spPr/>
    </dgm:pt>
    <dgm:pt modelId="{99774F69-B353-490F-A1A2-267D8EE8EED6}" type="pres">
      <dgm:prSet presAssocID="{6DDC14E0-FA8E-4446-8927-145EBE46085F}" presName="aNode" presStyleLbl="fgAcc1" presStyleIdx="3" presStyleCnt="4" custLinFactY="-289803" custLinFactNeighborX="4875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89441-E168-4391-B814-067C06E8B403}" type="pres">
      <dgm:prSet presAssocID="{6DDC14E0-FA8E-4446-8927-145EBE46085F}" presName="aSpace" presStyleCnt="0"/>
      <dgm:spPr/>
    </dgm:pt>
  </dgm:ptLst>
  <dgm:cxnLst>
    <dgm:cxn modelId="{E4187BB7-D225-4066-94C5-28526442B4CB}" srcId="{32F8FE89-E22C-4294-89C9-FE04357D4EC3}" destId="{56A83509-A3D4-4FE3-9A7A-B8658EAB6510}" srcOrd="2" destOrd="0" parTransId="{5C7A5B34-8E35-487C-B35B-7987FE561CF2}" sibTransId="{765CC092-F9D0-402A-AC9C-325D3A8B5099}"/>
    <dgm:cxn modelId="{4742EA10-5793-4F1B-8E34-EB1760E442C4}" srcId="{32F8FE89-E22C-4294-89C9-FE04357D4EC3}" destId="{85AF268D-B5FA-42C5-A173-429E3C83C4E4}" srcOrd="1" destOrd="0" parTransId="{8A66F25F-CA2E-46D7-B883-057A8D6168A0}" sibTransId="{4DD113BA-466C-4F60-8C3F-3E83A6ABAA74}"/>
    <dgm:cxn modelId="{5D955B7B-72D0-4480-A272-25B45DC1668D}" type="presOf" srcId="{56A83509-A3D4-4FE3-9A7A-B8658EAB6510}" destId="{7D725B1E-DF3A-4604-8B72-4102DC65F3C1}" srcOrd="0" destOrd="0" presId="urn:microsoft.com/office/officeart/2005/8/layout/pyramid2"/>
    <dgm:cxn modelId="{8AFE1206-04FC-4E6B-BF55-0547179CDE30}" type="presOf" srcId="{6DDC14E0-FA8E-4446-8927-145EBE46085F}" destId="{99774F69-B353-490F-A1A2-267D8EE8EED6}" srcOrd="0" destOrd="0" presId="urn:microsoft.com/office/officeart/2005/8/layout/pyramid2"/>
    <dgm:cxn modelId="{28118099-4072-4A59-892A-74C2CFA91971}" type="presOf" srcId="{5AF39526-2B19-4BD6-B91F-08B390934D5A}" destId="{D8AB683C-C3AE-430C-8F51-9DB1C6BB20DB}" srcOrd="0" destOrd="0" presId="urn:microsoft.com/office/officeart/2005/8/layout/pyramid2"/>
    <dgm:cxn modelId="{F45D9535-8CB5-493D-851D-D3DFF68EA639}" type="presOf" srcId="{85AF268D-B5FA-42C5-A173-429E3C83C4E4}" destId="{5776B0A3-16C2-4FA8-A02D-53E7B3651BBA}" srcOrd="0" destOrd="0" presId="urn:microsoft.com/office/officeart/2005/8/layout/pyramid2"/>
    <dgm:cxn modelId="{FE5C5727-A890-4B8D-AF3D-FEAF42C7F827}" srcId="{32F8FE89-E22C-4294-89C9-FE04357D4EC3}" destId="{6DDC14E0-FA8E-4446-8927-145EBE46085F}" srcOrd="3" destOrd="0" parTransId="{B349EBFE-4A7D-4545-BA8E-DCA9892BFCA6}" sibTransId="{C5697B28-138A-400C-A8FE-29E1DBA7252D}"/>
    <dgm:cxn modelId="{D2E36C90-6D27-4EF4-B7BF-D51A7732CC29}" type="presOf" srcId="{32F8FE89-E22C-4294-89C9-FE04357D4EC3}" destId="{1DA038B5-BDEF-4EB8-B046-AE4889D06390}" srcOrd="0" destOrd="0" presId="urn:microsoft.com/office/officeart/2005/8/layout/pyramid2"/>
    <dgm:cxn modelId="{FFAB62F7-DA82-4862-94FD-6D2E2E6D238A}" srcId="{32F8FE89-E22C-4294-89C9-FE04357D4EC3}" destId="{5AF39526-2B19-4BD6-B91F-08B390934D5A}" srcOrd="0" destOrd="0" parTransId="{0C8565CF-1505-4D15-AFBB-46F13BD26488}" sibTransId="{F4DC2874-57E4-4D2E-A3D9-A7C0E7747490}"/>
    <dgm:cxn modelId="{031ED065-F7BF-4977-A685-665A3C8480E0}" type="presParOf" srcId="{1DA038B5-BDEF-4EB8-B046-AE4889D06390}" destId="{4A7AFFC2-6207-4DBB-911C-796B0BF9931C}" srcOrd="0" destOrd="0" presId="urn:microsoft.com/office/officeart/2005/8/layout/pyramid2"/>
    <dgm:cxn modelId="{5685CD20-83CD-4B02-A11E-49C485AE15B5}" type="presParOf" srcId="{1DA038B5-BDEF-4EB8-B046-AE4889D06390}" destId="{CFE7861E-19DE-4910-94A0-8E644BD3EB79}" srcOrd="1" destOrd="0" presId="urn:microsoft.com/office/officeart/2005/8/layout/pyramid2"/>
    <dgm:cxn modelId="{9BED6C49-B405-466D-A063-C417ADB2554E}" type="presParOf" srcId="{CFE7861E-19DE-4910-94A0-8E644BD3EB79}" destId="{D8AB683C-C3AE-430C-8F51-9DB1C6BB20DB}" srcOrd="0" destOrd="0" presId="urn:microsoft.com/office/officeart/2005/8/layout/pyramid2"/>
    <dgm:cxn modelId="{BF3A246C-81B6-4EE4-9118-D0D4D3D77951}" type="presParOf" srcId="{CFE7861E-19DE-4910-94A0-8E644BD3EB79}" destId="{2EDC399F-E5DD-437E-8B35-208779DA7EF3}" srcOrd="1" destOrd="0" presId="urn:microsoft.com/office/officeart/2005/8/layout/pyramid2"/>
    <dgm:cxn modelId="{9F5DA9CD-8527-4838-97E8-2AC63ABBFF3F}" type="presParOf" srcId="{CFE7861E-19DE-4910-94A0-8E644BD3EB79}" destId="{5776B0A3-16C2-4FA8-A02D-53E7B3651BBA}" srcOrd="2" destOrd="0" presId="urn:microsoft.com/office/officeart/2005/8/layout/pyramid2"/>
    <dgm:cxn modelId="{056C26B8-B039-43DB-80FF-8487FFB76A19}" type="presParOf" srcId="{CFE7861E-19DE-4910-94A0-8E644BD3EB79}" destId="{C0A2C115-24EF-4BCD-BF82-9E0A4C2C49D3}" srcOrd="3" destOrd="0" presId="urn:microsoft.com/office/officeart/2005/8/layout/pyramid2"/>
    <dgm:cxn modelId="{4DB0D80B-7291-4D3B-9A93-8743E44E9B32}" type="presParOf" srcId="{CFE7861E-19DE-4910-94A0-8E644BD3EB79}" destId="{7D725B1E-DF3A-4604-8B72-4102DC65F3C1}" srcOrd="4" destOrd="0" presId="urn:microsoft.com/office/officeart/2005/8/layout/pyramid2"/>
    <dgm:cxn modelId="{18F36323-DBA5-4AEF-B55B-0F68FEFA1AAE}" type="presParOf" srcId="{CFE7861E-19DE-4910-94A0-8E644BD3EB79}" destId="{BB26D76A-FDA0-4CBA-90FD-7499D08A860E}" srcOrd="5" destOrd="0" presId="urn:microsoft.com/office/officeart/2005/8/layout/pyramid2"/>
    <dgm:cxn modelId="{CF521105-4485-4691-AEC4-3A791B0A69F3}" type="presParOf" srcId="{CFE7861E-19DE-4910-94A0-8E644BD3EB79}" destId="{99774F69-B353-490F-A1A2-267D8EE8EED6}" srcOrd="6" destOrd="0" presId="urn:microsoft.com/office/officeart/2005/8/layout/pyramid2"/>
    <dgm:cxn modelId="{461C70A7-05A4-4C60-8EB9-1A8782398EDF}" type="presParOf" srcId="{CFE7861E-19DE-4910-94A0-8E644BD3EB79}" destId="{85C89441-E168-4391-B814-067C06E8B40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389095-409C-4BFE-8D3E-0603096AD00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1A9B17D-E36E-4C09-8DDF-B6D2C051A98A}">
      <dgm:prSet phldrT="[Текст]" custT="1"/>
      <dgm:spPr/>
      <dgm:t>
        <a:bodyPr/>
        <a:lstStyle/>
        <a:p>
          <a:r>
            <a:rPr lang="ru-RU" sz="1600" dirty="0" smtClean="0"/>
            <a:t>2 сельскохозяйственных предприятия</a:t>
          </a:r>
          <a:endParaRPr lang="ru-RU" sz="1600" dirty="0"/>
        </a:p>
      </dgm:t>
    </dgm:pt>
    <dgm:pt modelId="{247AEA5C-A7D3-4129-BBEF-3AA1221590A4}" type="parTrans" cxnId="{B4F9414C-0A76-46C0-854B-779E3D985411}">
      <dgm:prSet/>
      <dgm:spPr/>
      <dgm:t>
        <a:bodyPr/>
        <a:lstStyle/>
        <a:p>
          <a:endParaRPr lang="ru-RU"/>
        </a:p>
      </dgm:t>
    </dgm:pt>
    <dgm:pt modelId="{1EE093B0-D3BF-47C2-A847-E694AEE7BFB4}" type="sibTrans" cxnId="{B4F9414C-0A76-46C0-854B-779E3D985411}">
      <dgm:prSet/>
      <dgm:spPr/>
      <dgm:t>
        <a:bodyPr/>
        <a:lstStyle/>
        <a:p>
          <a:endParaRPr lang="ru-RU"/>
        </a:p>
      </dgm:t>
    </dgm:pt>
    <dgm:pt modelId="{0096C49E-F945-4C26-9BA4-819635A13347}">
      <dgm:prSet phldrT="[Текст]" custT="1"/>
      <dgm:spPr/>
      <dgm:t>
        <a:bodyPr/>
        <a:lstStyle/>
        <a:p>
          <a:r>
            <a:rPr lang="ru-RU" sz="1600" dirty="0" smtClean="0"/>
            <a:t>4 крестьянско-фермерского хозяйства </a:t>
          </a:r>
          <a:endParaRPr lang="ru-RU" sz="1600" dirty="0"/>
        </a:p>
      </dgm:t>
    </dgm:pt>
    <dgm:pt modelId="{244CAD50-B738-4C6F-BE8B-5EA739C2C0FC}" type="parTrans" cxnId="{E9D3363C-B5B6-4B23-8A90-60E43A11564F}">
      <dgm:prSet/>
      <dgm:spPr/>
      <dgm:t>
        <a:bodyPr/>
        <a:lstStyle/>
        <a:p>
          <a:endParaRPr lang="ru-RU"/>
        </a:p>
      </dgm:t>
    </dgm:pt>
    <dgm:pt modelId="{0ED3876D-697F-4D7B-BF5A-0FA4E3EBDB8C}" type="sibTrans" cxnId="{E9D3363C-B5B6-4B23-8A90-60E43A11564F}">
      <dgm:prSet/>
      <dgm:spPr/>
      <dgm:t>
        <a:bodyPr/>
        <a:lstStyle/>
        <a:p>
          <a:endParaRPr lang="ru-RU"/>
        </a:p>
      </dgm:t>
    </dgm:pt>
    <dgm:pt modelId="{E40A2C1D-A508-4A70-A3EC-BE15D0797300}">
      <dgm:prSet phldrT="[Текст]" custT="1"/>
      <dgm:spPr/>
      <dgm:t>
        <a:bodyPr/>
        <a:lstStyle/>
        <a:p>
          <a:r>
            <a:rPr lang="ru-RU" sz="1600" dirty="0" smtClean="0"/>
            <a:t>3 индивидуальных предпринимателя</a:t>
          </a:r>
          <a:endParaRPr lang="ru-RU" sz="1600" dirty="0"/>
        </a:p>
      </dgm:t>
    </dgm:pt>
    <dgm:pt modelId="{EC5FFE0C-599A-49E3-9D02-45A671201111}" type="parTrans" cxnId="{C7FF78AF-20F4-4612-8D4C-B10E5322474D}">
      <dgm:prSet/>
      <dgm:spPr/>
      <dgm:t>
        <a:bodyPr/>
        <a:lstStyle/>
        <a:p>
          <a:endParaRPr lang="ru-RU"/>
        </a:p>
      </dgm:t>
    </dgm:pt>
    <dgm:pt modelId="{C09FDECE-97C3-4DD9-ADDF-28AB530735E1}" type="sibTrans" cxnId="{C7FF78AF-20F4-4612-8D4C-B10E5322474D}">
      <dgm:prSet/>
      <dgm:spPr/>
      <dgm:t>
        <a:bodyPr/>
        <a:lstStyle/>
        <a:p>
          <a:endParaRPr lang="ru-RU"/>
        </a:p>
      </dgm:t>
    </dgm:pt>
    <dgm:pt modelId="{11B64C30-89EF-46E1-BA0E-1FA1CBE54D55}">
      <dgm:prSet phldrT="[Текст]" custT="1"/>
      <dgm:spPr/>
      <dgm:t>
        <a:bodyPr/>
        <a:lstStyle/>
        <a:p>
          <a:r>
            <a:rPr lang="ru-RU" sz="1600" dirty="0" smtClean="0"/>
            <a:t>5577 личных подсобных хозяйств</a:t>
          </a:r>
          <a:endParaRPr lang="ru-RU" sz="1600" dirty="0"/>
        </a:p>
      </dgm:t>
    </dgm:pt>
    <dgm:pt modelId="{47E0F47F-2A09-4B1A-853B-BDFA3EA74D09}" type="parTrans" cxnId="{DA84995D-DA3E-4E9A-B268-AC97FEF1C33B}">
      <dgm:prSet/>
      <dgm:spPr/>
      <dgm:t>
        <a:bodyPr/>
        <a:lstStyle/>
        <a:p>
          <a:endParaRPr lang="ru-RU"/>
        </a:p>
      </dgm:t>
    </dgm:pt>
    <dgm:pt modelId="{81717537-9AFF-406C-BA20-84E79566EFD1}" type="sibTrans" cxnId="{DA84995D-DA3E-4E9A-B268-AC97FEF1C33B}">
      <dgm:prSet/>
      <dgm:spPr/>
      <dgm:t>
        <a:bodyPr/>
        <a:lstStyle/>
        <a:p>
          <a:endParaRPr lang="ru-RU"/>
        </a:p>
      </dgm:t>
    </dgm:pt>
    <dgm:pt modelId="{1C2D449F-9E75-448D-B2AD-9CFA9FDBABEB}" type="pres">
      <dgm:prSet presAssocID="{F3389095-409C-4BFE-8D3E-0603096AD0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F3EC107-975B-40E6-AA14-DA184DF5AD8E}" type="pres">
      <dgm:prSet presAssocID="{F3389095-409C-4BFE-8D3E-0603096AD003}" presName="Name1" presStyleCnt="0"/>
      <dgm:spPr/>
    </dgm:pt>
    <dgm:pt modelId="{58612372-2589-4D0D-99B3-A8BBC51A8671}" type="pres">
      <dgm:prSet presAssocID="{F3389095-409C-4BFE-8D3E-0603096AD003}" presName="cycle" presStyleCnt="0"/>
      <dgm:spPr/>
    </dgm:pt>
    <dgm:pt modelId="{0A002753-9C1C-4BDB-BC78-FE371A3CA6E9}" type="pres">
      <dgm:prSet presAssocID="{F3389095-409C-4BFE-8D3E-0603096AD003}" presName="srcNode" presStyleLbl="node1" presStyleIdx="0" presStyleCnt="4"/>
      <dgm:spPr/>
    </dgm:pt>
    <dgm:pt modelId="{DCF567B1-4E3A-4EF5-99D6-6DF76EE85504}" type="pres">
      <dgm:prSet presAssocID="{F3389095-409C-4BFE-8D3E-0603096AD003}" presName="conn" presStyleLbl="parChTrans1D2" presStyleIdx="0" presStyleCnt="1"/>
      <dgm:spPr/>
      <dgm:t>
        <a:bodyPr/>
        <a:lstStyle/>
        <a:p>
          <a:endParaRPr lang="ru-RU"/>
        </a:p>
      </dgm:t>
    </dgm:pt>
    <dgm:pt modelId="{55FD9B70-42F2-473F-8B4F-8D394F9050AC}" type="pres">
      <dgm:prSet presAssocID="{F3389095-409C-4BFE-8D3E-0603096AD003}" presName="extraNode" presStyleLbl="node1" presStyleIdx="0" presStyleCnt="4"/>
      <dgm:spPr/>
    </dgm:pt>
    <dgm:pt modelId="{73B3672F-5D56-44BD-A802-2BCC26F18E83}" type="pres">
      <dgm:prSet presAssocID="{F3389095-409C-4BFE-8D3E-0603096AD003}" presName="dstNode" presStyleLbl="node1" presStyleIdx="0" presStyleCnt="4"/>
      <dgm:spPr/>
    </dgm:pt>
    <dgm:pt modelId="{BED48EC9-95D2-4780-B3A5-36A172FDFFEF}" type="pres">
      <dgm:prSet presAssocID="{C1A9B17D-E36E-4C09-8DDF-B6D2C051A98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1C20D-3CAF-455C-9A33-1E621E3494CE}" type="pres">
      <dgm:prSet presAssocID="{C1A9B17D-E36E-4C09-8DDF-B6D2C051A98A}" presName="accent_1" presStyleCnt="0"/>
      <dgm:spPr/>
    </dgm:pt>
    <dgm:pt modelId="{02CB1601-DCC6-49CB-982E-BBFA4E48C22C}" type="pres">
      <dgm:prSet presAssocID="{C1A9B17D-E36E-4C09-8DDF-B6D2C051A98A}" presName="accentRepeatNode" presStyleLbl="solidFgAcc1" presStyleIdx="0" presStyleCnt="4" custLinFactNeighborX="10722" custLinFactNeighborY="9839"/>
      <dgm:spPr/>
    </dgm:pt>
    <dgm:pt modelId="{274A3E80-EFF4-4841-BE21-00FF81B27278}" type="pres">
      <dgm:prSet presAssocID="{0096C49E-F945-4C26-9BA4-819635A1334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176FD-EAD9-40FA-A455-4C00B3AB7531}" type="pres">
      <dgm:prSet presAssocID="{0096C49E-F945-4C26-9BA4-819635A13347}" presName="accent_2" presStyleCnt="0"/>
      <dgm:spPr/>
    </dgm:pt>
    <dgm:pt modelId="{94035621-EB02-464F-B349-32718BEF9426}" type="pres">
      <dgm:prSet presAssocID="{0096C49E-F945-4C26-9BA4-819635A13347}" presName="accentRepeatNode" presStyleLbl="solidFgAcc1" presStyleIdx="1" presStyleCnt="4"/>
      <dgm:spPr/>
    </dgm:pt>
    <dgm:pt modelId="{69F4C613-619D-43DB-8344-A7E5EAB950D8}" type="pres">
      <dgm:prSet presAssocID="{E40A2C1D-A508-4A70-A3EC-BE15D079730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F936E-9A88-4330-A8FD-67EC4BA0E025}" type="pres">
      <dgm:prSet presAssocID="{E40A2C1D-A508-4A70-A3EC-BE15D0797300}" presName="accent_3" presStyleCnt="0"/>
      <dgm:spPr/>
    </dgm:pt>
    <dgm:pt modelId="{DCB44245-E218-4095-AF97-40F58F77C0ED}" type="pres">
      <dgm:prSet presAssocID="{E40A2C1D-A508-4A70-A3EC-BE15D0797300}" presName="accentRepeatNode" presStyleLbl="solidFgAcc1" presStyleIdx="2" presStyleCnt="4"/>
      <dgm:spPr/>
    </dgm:pt>
    <dgm:pt modelId="{7CA54D6D-83CF-4CF6-AE93-2FD5353ECCE9}" type="pres">
      <dgm:prSet presAssocID="{11B64C30-89EF-46E1-BA0E-1FA1CBE54D5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398C9-F5C4-4303-9C31-CD694C5E6F02}" type="pres">
      <dgm:prSet presAssocID="{11B64C30-89EF-46E1-BA0E-1FA1CBE54D55}" presName="accent_4" presStyleCnt="0"/>
      <dgm:spPr/>
    </dgm:pt>
    <dgm:pt modelId="{B4DA8869-D01A-4A64-8A19-50D1D803D70B}" type="pres">
      <dgm:prSet presAssocID="{11B64C30-89EF-46E1-BA0E-1FA1CBE54D55}" presName="accentRepeatNode" presStyleLbl="solidFgAcc1" presStyleIdx="3" presStyleCnt="4"/>
      <dgm:spPr/>
    </dgm:pt>
  </dgm:ptLst>
  <dgm:cxnLst>
    <dgm:cxn modelId="{137A8B4A-D474-4927-88DA-ECE78FD9C5C2}" type="presOf" srcId="{E40A2C1D-A508-4A70-A3EC-BE15D0797300}" destId="{69F4C613-619D-43DB-8344-A7E5EAB950D8}" srcOrd="0" destOrd="0" presId="urn:microsoft.com/office/officeart/2008/layout/VerticalCurvedList"/>
    <dgm:cxn modelId="{40A4FE18-7E4F-49C5-8FD3-BDA76A0461CB}" type="presOf" srcId="{11B64C30-89EF-46E1-BA0E-1FA1CBE54D55}" destId="{7CA54D6D-83CF-4CF6-AE93-2FD5353ECCE9}" srcOrd="0" destOrd="0" presId="urn:microsoft.com/office/officeart/2008/layout/VerticalCurvedList"/>
    <dgm:cxn modelId="{E9D3363C-B5B6-4B23-8A90-60E43A11564F}" srcId="{F3389095-409C-4BFE-8D3E-0603096AD003}" destId="{0096C49E-F945-4C26-9BA4-819635A13347}" srcOrd="1" destOrd="0" parTransId="{244CAD50-B738-4C6F-BE8B-5EA739C2C0FC}" sibTransId="{0ED3876D-697F-4D7B-BF5A-0FA4E3EBDB8C}"/>
    <dgm:cxn modelId="{3AC0CBC4-2986-4087-91F8-2ECF8B31A82C}" type="presOf" srcId="{1EE093B0-D3BF-47C2-A847-E694AEE7BFB4}" destId="{DCF567B1-4E3A-4EF5-99D6-6DF76EE85504}" srcOrd="0" destOrd="0" presId="urn:microsoft.com/office/officeart/2008/layout/VerticalCurvedList"/>
    <dgm:cxn modelId="{C7FF78AF-20F4-4612-8D4C-B10E5322474D}" srcId="{F3389095-409C-4BFE-8D3E-0603096AD003}" destId="{E40A2C1D-A508-4A70-A3EC-BE15D0797300}" srcOrd="2" destOrd="0" parTransId="{EC5FFE0C-599A-49E3-9D02-45A671201111}" sibTransId="{C09FDECE-97C3-4DD9-ADDF-28AB530735E1}"/>
    <dgm:cxn modelId="{B4F9414C-0A76-46C0-854B-779E3D985411}" srcId="{F3389095-409C-4BFE-8D3E-0603096AD003}" destId="{C1A9B17D-E36E-4C09-8DDF-B6D2C051A98A}" srcOrd="0" destOrd="0" parTransId="{247AEA5C-A7D3-4129-BBEF-3AA1221590A4}" sibTransId="{1EE093B0-D3BF-47C2-A847-E694AEE7BFB4}"/>
    <dgm:cxn modelId="{F76E97DE-A05F-4282-9F39-FF8241864A72}" type="presOf" srcId="{F3389095-409C-4BFE-8D3E-0603096AD003}" destId="{1C2D449F-9E75-448D-B2AD-9CFA9FDBABEB}" srcOrd="0" destOrd="0" presId="urn:microsoft.com/office/officeart/2008/layout/VerticalCurvedList"/>
    <dgm:cxn modelId="{9AF6A5B0-3130-4892-8AD8-D69B0D6CE4D5}" type="presOf" srcId="{C1A9B17D-E36E-4C09-8DDF-B6D2C051A98A}" destId="{BED48EC9-95D2-4780-B3A5-36A172FDFFEF}" srcOrd="0" destOrd="0" presId="urn:microsoft.com/office/officeart/2008/layout/VerticalCurvedList"/>
    <dgm:cxn modelId="{3E030534-53BC-4C80-B8B5-DB149833C96B}" type="presOf" srcId="{0096C49E-F945-4C26-9BA4-819635A13347}" destId="{274A3E80-EFF4-4841-BE21-00FF81B27278}" srcOrd="0" destOrd="0" presId="urn:microsoft.com/office/officeart/2008/layout/VerticalCurvedList"/>
    <dgm:cxn modelId="{DA84995D-DA3E-4E9A-B268-AC97FEF1C33B}" srcId="{F3389095-409C-4BFE-8D3E-0603096AD003}" destId="{11B64C30-89EF-46E1-BA0E-1FA1CBE54D55}" srcOrd="3" destOrd="0" parTransId="{47E0F47F-2A09-4B1A-853B-BDFA3EA74D09}" sibTransId="{81717537-9AFF-406C-BA20-84E79566EFD1}"/>
    <dgm:cxn modelId="{763F1432-4C46-4AF8-88B5-040D465877BD}" type="presParOf" srcId="{1C2D449F-9E75-448D-B2AD-9CFA9FDBABEB}" destId="{3F3EC107-975B-40E6-AA14-DA184DF5AD8E}" srcOrd="0" destOrd="0" presId="urn:microsoft.com/office/officeart/2008/layout/VerticalCurvedList"/>
    <dgm:cxn modelId="{C97C4E7A-5209-447D-9ADB-235C6712ED7C}" type="presParOf" srcId="{3F3EC107-975B-40E6-AA14-DA184DF5AD8E}" destId="{58612372-2589-4D0D-99B3-A8BBC51A8671}" srcOrd="0" destOrd="0" presId="urn:microsoft.com/office/officeart/2008/layout/VerticalCurvedList"/>
    <dgm:cxn modelId="{89D248D4-0DF0-4B2C-8426-1E87947DD1DD}" type="presParOf" srcId="{58612372-2589-4D0D-99B3-A8BBC51A8671}" destId="{0A002753-9C1C-4BDB-BC78-FE371A3CA6E9}" srcOrd="0" destOrd="0" presId="urn:microsoft.com/office/officeart/2008/layout/VerticalCurvedList"/>
    <dgm:cxn modelId="{DA4EF0A0-FB3C-4DC7-AAA9-73CCA39A288D}" type="presParOf" srcId="{58612372-2589-4D0D-99B3-A8BBC51A8671}" destId="{DCF567B1-4E3A-4EF5-99D6-6DF76EE85504}" srcOrd="1" destOrd="0" presId="urn:microsoft.com/office/officeart/2008/layout/VerticalCurvedList"/>
    <dgm:cxn modelId="{03649016-615A-4DF1-83D1-EC8CFA095E2C}" type="presParOf" srcId="{58612372-2589-4D0D-99B3-A8BBC51A8671}" destId="{55FD9B70-42F2-473F-8B4F-8D394F9050AC}" srcOrd="2" destOrd="0" presId="urn:microsoft.com/office/officeart/2008/layout/VerticalCurvedList"/>
    <dgm:cxn modelId="{35114890-2094-4107-98C4-D806E5FF1B18}" type="presParOf" srcId="{58612372-2589-4D0D-99B3-A8BBC51A8671}" destId="{73B3672F-5D56-44BD-A802-2BCC26F18E83}" srcOrd="3" destOrd="0" presId="urn:microsoft.com/office/officeart/2008/layout/VerticalCurvedList"/>
    <dgm:cxn modelId="{32683A37-D024-4F68-8C44-B4B32F28602B}" type="presParOf" srcId="{3F3EC107-975B-40E6-AA14-DA184DF5AD8E}" destId="{BED48EC9-95D2-4780-B3A5-36A172FDFFEF}" srcOrd="1" destOrd="0" presId="urn:microsoft.com/office/officeart/2008/layout/VerticalCurvedList"/>
    <dgm:cxn modelId="{F34A4322-99D6-4225-9BB2-7B168D47B8F5}" type="presParOf" srcId="{3F3EC107-975B-40E6-AA14-DA184DF5AD8E}" destId="{D371C20D-3CAF-455C-9A33-1E621E3494CE}" srcOrd="2" destOrd="0" presId="urn:microsoft.com/office/officeart/2008/layout/VerticalCurvedList"/>
    <dgm:cxn modelId="{B1752D9B-5115-4D31-9908-098E8ED86B38}" type="presParOf" srcId="{D371C20D-3CAF-455C-9A33-1E621E3494CE}" destId="{02CB1601-DCC6-49CB-982E-BBFA4E48C22C}" srcOrd="0" destOrd="0" presId="urn:microsoft.com/office/officeart/2008/layout/VerticalCurvedList"/>
    <dgm:cxn modelId="{06956C4F-D21D-4FFA-A7FC-69C42F32B994}" type="presParOf" srcId="{3F3EC107-975B-40E6-AA14-DA184DF5AD8E}" destId="{274A3E80-EFF4-4841-BE21-00FF81B27278}" srcOrd="3" destOrd="0" presId="urn:microsoft.com/office/officeart/2008/layout/VerticalCurvedList"/>
    <dgm:cxn modelId="{46BD7025-ADF7-432B-9BDC-6AAD67875CF1}" type="presParOf" srcId="{3F3EC107-975B-40E6-AA14-DA184DF5AD8E}" destId="{2B0176FD-EAD9-40FA-A455-4C00B3AB7531}" srcOrd="4" destOrd="0" presId="urn:microsoft.com/office/officeart/2008/layout/VerticalCurvedList"/>
    <dgm:cxn modelId="{162A55C8-D955-486E-B0DF-B6BBD9AF1C1F}" type="presParOf" srcId="{2B0176FD-EAD9-40FA-A455-4C00B3AB7531}" destId="{94035621-EB02-464F-B349-32718BEF9426}" srcOrd="0" destOrd="0" presId="urn:microsoft.com/office/officeart/2008/layout/VerticalCurvedList"/>
    <dgm:cxn modelId="{5306A954-7A42-403C-854B-56D35486B5B6}" type="presParOf" srcId="{3F3EC107-975B-40E6-AA14-DA184DF5AD8E}" destId="{69F4C613-619D-43DB-8344-A7E5EAB950D8}" srcOrd="5" destOrd="0" presId="urn:microsoft.com/office/officeart/2008/layout/VerticalCurvedList"/>
    <dgm:cxn modelId="{464F0B5A-64B0-4873-AB59-756996D21E8D}" type="presParOf" srcId="{3F3EC107-975B-40E6-AA14-DA184DF5AD8E}" destId="{DD9F936E-9A88-4330-A8FD-67EC4BA0E025}" srcOrd="6" destOrd="0" presId="urn:microsoft.com/office/officeart/2008/layout/VerticalCurvedList"/>
    <dgm:cxn modelId="{5C87C867-230A-43BC-8496-58204354FD0B}" type="presParOf" srcId="{DD9F936E-9A88-4330-A8FD-67EC4BA0E025}" destId="{DCB44245-E218-4095-AF97-40F58F77C0ED}" srcOrd="0" destOrd="0" presId="urn:microsoft.com/office/officeart/2008/layout/VerticalCurvedList"/>
    <dgm:cxn modelId="{422A7C39-B30E-4494-8FEB-AB7EA44A49E9}" type="presParOf" srcId="{3F3EC107-975B-40E6-AA14-DA184DF5AD8E}" destId="{7CA54D6D-83CF-4CF6-AE93-2FD5353ECCE9}" srcOrd="7" destOrd="0" presId="urn:microsoft.com/office/officeart/2008/layout/VerticalCurvedList"/>
    <dgm:cxn modelId="{35D390B7-3FDD-4157-82C4-233D9418C781}" type="presParOf" srcId="{3F3EC107-975B-40E6-AA14-DA184DF5AD8E}" destId="{CB4398C9-F5C4-4303-9C31-CD694C5E6F02}" srcOrd="8" destOrd="0" presId="urn:microsoft.com/office/officeart/2008/layout/VerticalCurvedList"/>
    <dgm:cxn modelId="{1AF8B624-ABAD-455A-B726-FEC1C33E7920}" type="presParOf" srcId="{CB4398C9-F5C4-4303-9C31-CD694C5E6F02}" destId="{B4DA8869-D01A-4A64-8A19-50D1D803D7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648" cy="494186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092" y="0"/>
            <a:ext cx="2943648" cy="494186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r">
              <a:defRPr sz="1200"/>
            </a:lvl1pPr>
          </a:lstStyle>
          <a:p>
            <a:pPr>
              <a:defRPr/>
            </a:pPr>
            <a:fld id="{2A03D58B-4169-4177-B0A4-266DE49CE6CE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6899"/>
            <a:ext cx="2943648" cy="49418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092" y="9376899"/>
            <a:ext cx="2943648" cy="49418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r">
              <a:defRPr sz="1200"/>
            </a:lvl1pPr>
          </a:lstStyle>
          <a:p>
            <a:pPr>
              <a:defRPr/>
            </a:pPr>
            <a:fld id="{6401CF01-44A8-4045-B1F8-852F878CA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88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648" cy="494186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092" y="0"/>
            <a:ext cx="2943648" cy="494186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r">
              <a:defRPr sz="1200"/>
            </a:lvl1pPr>
          </a:lstStyle>
          <a:p>
            <a:fld id="{CDA403A1-76C8-42E5-99A5-95CD778E35C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02" tIns="45551" rIns="91102" bIns="455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816" y="4689239"/>
            <a:ext cx="5433694" cy="4442935"/>
          </a:xfrm>
          <a:prstGeom prst="rect">
            <a:avLst/>
          </a:prstGeom>
        </p:spPr>
        <p:txBody>
          <a:bodyPr vert="horz" lIns="91102" tIns="45551" rIns="91102" bIns="4555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6899"/>
            <a:ext cx="2943648" cy="49418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092" y="9376899"/>
            <a:ext cx="2943648" cy="49418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r">
              <a:defRPr sz="1200"/>
            </a:lvl1pPr>
          </a:lstStyle>
          <a:p>
            <a:fld id="{48897214-D542-4DAE-83F4-EFC478B32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97214-D542-4DAE-83F4-EFC478B32C0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13D4-63EA-4EEB-971B-1440E9E1EF90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FFED-FA70-417F-A7F1-307281A9D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5AE2-AF08-4687-AF9B-6BF6C60BB835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C5AB1-F74E-423F-89D1-D6A2A32D4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3605-4039-4073-984B-CE81397D108B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07D0C-15B6-47B5-8B3F-070C5FDBD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DB538-6E17-47E6-BDDE-F226250085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F0BB8-40F4-48A1-AC61-75CD4F80C8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E7053723-0DD9-4E83-BB47-ECB6B2E097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04F4D-6AE1-4567-B139-BD459520E1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F69CD-8582-44B2-BE2D-A2112C442E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80CE1-0B2A-4B3B-B13F-DCB1EBC7A7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2E01C-313D-4641-8349-C0A7F12373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4D4BA-98B6-4AA8-973D-1AF6683F5F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13E5-8E39-4CF0-81C9-8EFD291E7EEE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0DDC6-9113-4797-A14A-14E07C18C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B8FC5-75D4-4A2E-86CD-F7FF3B231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346C5-E457-4D44-B1A1-B766B50134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E96A7-5864-486E-A1F6-039B2C8225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4B9A2-C077-4447-B3FB-DBD09659B7DC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BB65-6949-49EC-9724-01F59FB4D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E829-2397-4FDE-941C-4D0A2C87D658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69E9C-4BCB-43E8-93E4-3A3F546A1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815E-B9E5-4755-A6B9-3FD6FF2AFC89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7ADD-4E21-4520-86FE-FA29CF23A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1C50-EC42-42D3-AFF9-F51CF9A7B4CD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793C-7BD2-4F50-A1B5-8DE3E8450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C0D5-A27A-4F23-B864-6D0D980F7F9F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A27EA-E703-49DE-A214-58A3A459F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067DD-6F56-481D-AF11-E5F7479D637F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0F98-A34F-4034-99AA-B7F780E3F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CEA1E-F14B-480A-A9F9-3710D09EC8FB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97BA6-5CB5-4E57-A44A-DB2EB39EA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CC9004-05F1-4751-BB43-13CB40D24EEE}" type="datetimeFigureOut">
              <a:rPr lang="ru-RU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C861D6-DEB0-4D20-AEC7-361F73413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0CC9004-05F1-4751-BB43-13CB40D24EEE}" type="datetimeFigureOut">
              <a:rPr lang="ru-RU" smtClean="0"/>
              <a:pPr>
                <a:defRPr/>
              </a:pPr>
              <a:t>01.10.2021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3C861D6-DEB0-4D20-AEC7-361F734137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3.xml"/><Relationship Id="rId7" Type="http://schemas.openxmlformats.org/officeDocument/2006/relationships/diagramColors" Target="../diagrams/colors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5.xml"/><Relationship Id="rId11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microsoft.com/office/2007/relationships/diagramDrawing" Target="../diagrams/drawing5.xml"/><Relationship Id="rId4" Type="http://schemas.openxmlformats.org/officeDocument/2006/relationships/image" Target="../media/image44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to.foto-planeta.com/view/6/2/4/8/baley-6248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855" y="121920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B050"/>
                </a:solidFill>
              </a:rPr>
              <a:t>Инвестиционный паспорт </a:t>
            </a:r>
            <a:br>
              <a:rPr lang="ru-RU" sz="2800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муниципального района «Балейский район»</a:t>
            </a:r>
            <a:br>
              <a:rPr lang="ru-RU" sz="2800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Забайкальского края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228600"/>
            <a:ext cx="342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Утвержден распоряжением администрации муниципального района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«Балейский район»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сентября 2021 г. №382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Земельные участки из земель сельскохозяйственного назначения, планируемые для вовлечения в инвестиционный оборот,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расположенные на территории МР "Балейский район", по состоянию на 01.06.2021 г.                                                                                                                                             (участки, поставленные на государственный кадастровый учет)   в ГА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244598"/>
              </p:ext>
            </p:extLst>
          </p:nvPr>
        </p:nvGraphicFramePr>
        <p:xfrm>
          <a:off x="166688" y="1371600"/>
          <a:ext cx="8810625" cy="5011127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78193"/>
                <a:gridCol w="1379207"/>
                <a:gridCol w="1752600"/>
                <a:gridCol w="914400"/>
                <a:gridCol w="1676400"/>
                <a:gridCol w="1419225"/>
                <a:gridCol w="990600"/>
              </a:tblGrid>
              <a:tr h="6098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№ п/п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Наименование сельского поселения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Кадастровый номер земельного участка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Площадь земельного участка, га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Адрес, местоположение земельного участка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Вид разрешенного использования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Особые отметки         (вид права) и т.д.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</a:tr>
              <a:tr h="4394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Жидкинское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75:03:390101:10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22,13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земельные участки государственная собственность на которые не разграничена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75:03:390101:12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6,21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75:03:390101:5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10,44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Нижнеильдиканское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75:03:000000:229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49,72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земельные участки, находящиеся в собственности муниципального района "Балейский район"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75:03:490101:99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5,48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75:03:490101:101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11,42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75:03:490101:137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3,38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Ундинское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75:03:410101:401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15,17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75:03:370101:224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13,12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solidFill>
                  <a:srgbClr val="00602B"/>
                </a:solidFill>
              </a:rPr>
              <a:t>Земли сельскохозяйственного назначения планируемые для вовлечения в инвестиционный оборот,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dirty="0" smtClean="0">
                <a:solidFill>
                  <a:srgbClr val="00602B"/>
                </a:solidFill>
              </a:rPr>
              <a:t>расположенные </a:t>
            </a:r>
            <a:r>
              <a:rPr lang="ru-RU" sz="1800" dirty="0">
                <a:solidFill>
                  <a:srgbClr val="00602B"/>
                </a:solidFill>
              </a:rPr>
              <a:t>на территории МР "Балейский район",   по состоянию на  01.06.2021г. в ГА                                                                                                                                                                                                                                                                    ( участки,  не поставленные на государственный кадастровый учет, но в дальнейшем их возможно предоставить инвесторам)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12698"/>
              </p:ext>
            </p:extLst>
          </p:nvPr>
        </p:nvGraphicFramePr>
        <p:xfrm>
          <a:off x="152400" y="2133600"/>
          <a:ext cx="8839200" cy="325183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57200"/>
                <a:gridCol w="1752600"/>
                <a:gridCol w="1403350"/>
                <a:gridCol w="1111250"/>
                <a:gridCol w="1295400"/>
                <a:gridCol w="1371600"/>
                <a:gridCol w="1447800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№ п/п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Наименование сельского поселения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Кадастровый номер квартала или участка, из которого есть возможность предоставить часть </a:t>
                      </a:r>
                      <a:r>
                        <a:rPr lang="ru-RU" sz="1300" b="1" u="none" strike="noStrike" dirty="0" smtClean="0">
                          <a:effectLst/>
                        </a:rPr>
                        <a:t>участка </a:t>
                      </a:r>
                      <a:r>
                        <a:rPr lang="ru-RU" sz="1300" b="1" u="none" strike="noStrike" dirty="0">
                          <a:effectLst/>
                        </a:rPr>
                        <a:t>для инвесторов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Ориентировочная площадь земельного участка, который возможно предоставить </a:t>
                      </a:r>
                      <a:r>
                        <a:rPr lang="ru-RU" sz="1300" b="1" u="none" strike="noStrike" dirty="0" smtClean="0">
                          <a:effectLst/>
                        </a:rPr>
                        <a:t>инвесторам,    </a:t>
                      </a:r>
                      <a:r>
                        <a:rPr lang="ru-RU" sz="1300" b="1" u="none" strike="noStrike" dirty="0">
                          <a:effectLst/>
                        </a:rPr>
                        <a:t>га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Адрес, местоположение земельного участка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Вид разрешенного использования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Особые отметки                       указать: неразграниченные земли, долевые (в </a:t>
                      </a:r>
                      <a:r>
                        <a:rPr lang="ru-RU" sz="1300" b="1" u="none" strike="noStrike" dirty="0" smtClean="0">
                          <a:effectLst/>
                        </a:rPr>
                        <a:t>т.</a:t>
                      </a:r>
                      <a:r>
                        <a:rPr lang="ru-RU" sz="13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300" b="1" u="none" strike="noStrike" dirty="0" smtClean="0">
                          <a:effectLst/>
                        </a:rPr>
                        <a:t>ч</a:t>
                      </a:r>
                      <a:r>
                        <a:rPr lang="ru-RU" sz="1300" b="1" u="none" strike="noStrike" dirty="0">
                          <a:effectLst/>
                        </a:rPr>
                        <a:t>. на которые есть решение суда).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572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сельское поселение "Ундинское"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75:03:410101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400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с юго-восточной стороны от с. Лесково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неразграниченные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572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сельское поселение "Нижнеильдиканское"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75:03:500101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160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с восточной стороны от с</a:t>
                      </a:r>
                      <a:r>
                        <a:rPr lang="ru-RU" sz="1300" u="none" strike="noStrike" dirty="0" smtClean="0">
                          <a:effectLst/>
                        </a:rPr>
                        <a:t>. Нижний </a:t>
                      </a:r>
                      <a:r>
                        <a:rPr lang="ru-RU" sz="1300" u="none" strike="noStrike" dirty="0">
                          <a:effectLst/>
                        </a:rPr>
                        <a:t>Ильдикан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неразграниченные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8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914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4400" dirty="0" smtClean="0">
                <a:solidFill>
                  <a:srgbClr val="00602B"/>
                </a:solidFill>
              </a:rPr>
              <a:t>Водные ресурсы</a:t>
            </a:r>
            <a:r>
              <a:rPr lang="ru-RU" sz="4400" u="sng" dirty="0" smtClean="0">
                <a:solidFill>
                  <a:srgbClr val="00602B"/>
                </a:solidFill>
              </a:rPr>
              <a:t/>
            </a:r>
            <a:br>
              <a:rPr lang="ru-RU" sz="4400" u="sng" dirty="0" smtClean="0">
                <a:solidFill>
                  <a:srgbClr val="00602B"/>
                </a:solidFill>
              </a:rPr>
            </a:br>
            <a:r>
              <a:rPr lang="ru-RU" sz="3100" u="sng" dirty="0">
                <a:solidFill>
                  <a:srgbClr val="00602B"/>
                </a:solidFill>
              </a:rPr>
              <a:t/>
            </a:r>
            <a:br>
              <a:rPr lang="ru-RU" sz="3100" u="sng" dirty="0">
                <a:solidFill>
                  <a:srgbClr val="00602B"/>
                </a:solidFill>
              </a:rPr>
            </a:br>
            <a:r>
              <a:rPr lang="ru-RU" sz="3100" u="sng" dirty="0" smtClean="0">
                <a:solidFill>
                  <a:srgbClr val="00602B"/>
                </a:solidFill>
              </a:rPr>
              <a:t/>
            </a:r>
            <a:br>
              <a:rPr lang="ru-RU" sz="3100" u="sng" dirty="0" smtClean="0">
                <a:solidFill>
                  <a:srgbClr val="00602B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72173"/>
              </p:ext>
            </p:extLst>
          </p:nvPr>
        </p:nvGraphicFramePr>
        <p:xfrm>
          <a:off x="114300" y="4876800"/>
          <a:ext cx="8915400" cy="14993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2133600"/>
                <a:gridCol w="4191000"/>
                <a:gridCol w="1524000"/>
              </a:tblGrid>
              <a:tr h="55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Река 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693" marB="4569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Куда впадает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693" marB="4569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Расстояние от устья,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км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693" marB="4569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Общая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длина/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в районе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693" marB="45693" anchor="ctr">
                    <a:solidFill>
                      <a:srgbClr val="92D050"/>
                    </a:solidFill>
                  </a:tcPr>
                </a:tc>
              </a:tr>
              <a:tr h="920241"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Унда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р. Онон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Река Унда берет начало</a:t>
                      </a:r>
                      <a:r>
                        <a:rPr lang="ru-RU" sz="1600" baseline="0" dirty="0" smtClean="0"/>
                        <a:t> в отрогах Кукульбейского хребта, в 15 км от поселка Вершина – Шахтамы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273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T="45693" marB="45693"/>
                </a:tc>
              </a:tr>
            </a:tbl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724400" y="1066800"/>
            <a:ext cx="4343400" cy="2057400"/>
          </a:xfrm>
        </p:spPr>
        <p:txBody>
          <a:bodyPr>
            <a:noAutofit/>
          </a:bodyPr>
          <a:lstStyle/>
          <a:p>
            <a:pPr marL="137160" indent="0" algn="just">
              <a:buNone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Водные ресурсы района располагаются на землях различных категорий, и только их незначительная часть учтена как земли водного фонда. Изученные поверхностные водные объекты Балейского района позволяют оценить его обеспеченность этим важнейшим территориальным ресурсом, который используется в любой экономической деятельности и является необходимым компонентом обеспечения жизнедеятельности человека и всей биосистемы. В состав гидрографической сети района входят реки Онон и Унда с многочисленными притоками и озерами, принадлежащими бассейну реки Амур.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4098" name="Picture 2" descr="http://mkdc-balejskij.chita.muzkult.ru/media/2020/10/14/1243323169/_MG_9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648200" cy="309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9525"/>
            <a:ext cx="3657600" cy="762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602B"/>
                </a:solidFill>
              </a:rPr>
              <a:t>Рекреация</a:t>
            </a:r>
            <a:r>
              <a:rPr lang="ru-RU" sz="4400" b="1" dirty="0" smtClean="0">
                <a:solidFill>
                  <a:srgbClr val="00602B"/>
                </a:solidFill>
              </a:rPr>
              <a:t> </a:t>
            </a:r>
            <a:endParaRPr lang="ru-RU" sz="4400" b="1" dirty="0">
              <a:solidFill>
                <a:srgbClr val="00602B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8576" y="838200"/>
            <a:ext cx="4157379" cy="2590800"/>
          </a:xfrm>
        </p:spPr>
        <p:txBody>
          <a:bodyPr>
            <a:normAutofit fontScale="85000" lnSpcReduction="10000"/>
          </a:bodyPr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Курорт «Ургучан»</a:t>
            </a:r>
          </a:p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Основной природный лечебный фактор курорта Ургучан - это радоновая углекислая гидрокарбонатная кальциево-магниевая вода, применяется для ванн, душей и питьевого лечения.</a:t>
            </a:r>
          </a:p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Один из пяти в стране он предназначен для лечения опорно-двигательных и сердечно-сосудистых систем</a:t>
            </a:r>
            <a:r>
              <a:rPr lang="ru-RU" sz="2000" i="1" dirty="0" smtClean="0">
                <a:solidFill>
                  <a:schemeClr val="accent6"/>
                </a:solidFill>
              </a:rPr>
              <a:t>.</a:t>
            </a:r>
            <a:endParaRPr lang="ru-RU" sz="2000" i="1" dirty="0">
              <a:solidFill>
                <a:schemeClr val="accent6"/>
              </a:solidFill>
            </a:endParaRPr>
          </a:p>
        </p:txBody>
      </p:sp>
      <p:pic>
        <p:nvPicPr>
          <p:cNvPr id="5122" name="Picture 2" descr="https://sanatoria.ru/_i/s/big/356/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43" y="0"/>
            <a:ext cx="315305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наторий Ургучан. Официальный сай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3430800" cy="20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Санаторий Ургуча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193" y="3258582"/>
            <a:ext cx="3430800" cy="22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c.pics.livejournal.com/sostavitell/86383631/61417/61417_9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-19049" y="4400549"/>
            <a:ext cx="34290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96000" y="4038601"/>
            <a:ext cx="2895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+mn-lt"/>
              </a:rPr>
              <a:t>Ургучан называют одним из чудес Забайкалья. Уникальная природа в совокупности с целебной воды и таинственной энергетикой лесов делают уникальными места Ургучана.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00602B"/>
                </a:solidFill>
              </a:rPr>
              <a:t>Транспортная инфраструктура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1912" y="4495800"/>
            <a:ext cx="4343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Сообщение между населенными пунктами, с районным 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центром (г. Балей) и с краевым центром (г. Чита) осуществляется </a:t>
            </a: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автомобильным 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транспортом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238125" y="8939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Основная дорожная сеть района представлена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23893"/>
            <a:ext cx="4095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5240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✓"/>
            </a:pP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дорогами регионального значения (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227 </a:t>
            </a: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км)</a:t>
            </a:r>
            <a:endParaRPr lang="ru-RU" sz="2000" dirty="0"/>
          </a:p>
          <a:p>
            <a:pPr lvl="0" indent="-15240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✓"/>
            </a:pP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автомобильными дорогами общего пользования местного значения 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(376 </a:t>
            </a: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км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pic>
        <p:nvPicPr>
          <p:cNvPr id="6147" name="Picture 3" descr="C:\Users\User\Desktop\Шолохова Е\Заб. призыв\b98b2333-a365-4631-b6a8-ac7c1daad4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39081" r="172" b="320"/>
          <a:stretch/>
        </p:blipFill>
        <p:spPr bwMode="auto">
          <a:xfrm>
            <a:off x="137113" y="3429000"/>
            <a:ext cx="4269600" cy="32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c.pics.livejournal.com/sergey_nb/10021878/7795/7795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93980"/>
            <a:ext cx="4270824" cy="325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C:\1 МОИ ДОКУМЕНТЫ\Инвестиционный паспорт\ФОто\почта росси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3034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:\1 МОИ ДОКУМЕНТЫ\Инвестиционный паспорт\ФОто\Многогранные-опоры-радиорелейной-и-сотовой-связи---РС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230346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C:\1 МОИ ДОКУМЕНТЫ\Инвестиционный паспорт\ФОто\anten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141663"/>
            <a:ext cx="187166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C:\1 МОИ ДОКУМЕНТЫ\Инвестиционный паспорт\ФОто\ростелеком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12553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709863" y="932500"/>
            <a:ext cx="40322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 телефонной связи и доступа к сети интернет</a:t>
            </a: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предоставляют: </a:t>
            </a:r>
            <a:endParaRPr lang="ru-RU" dirty="0"/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«Читатехэнерго»</a:t>
            </a:r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ПАО «Ростелеком»</a:t>
            </a:r>
            <a:endParaRPr lang="ru-RU" dirty="0"/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 подвижной радиотелефонной</a:t>
            </a: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связи оказываются федеральными операторами: </a:t>
            </a:r>
            <a:endParaRPr lang="ru-RU" dirty="0"/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«МегаФон» (Мегафон)</a:t>
            </a:r>
            <a:endParaRPr lang="ru-RU" dirty="0"/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«Мобильные Телесистемы» (МТС)</a:t>
            </a:r>
            <a:endParaRPr lang="ru-RU" dirty="0"/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«Скартел» (Yota</a:t>
            </a:r>
            <a:r>
              <a:rPr lang="ru-RU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lang="ru-RU" dirty="0"/>
          </a:p>
          <a:p>
            <a:pPr algn="just"/>
            <a:r>
              <a:rPr lang="en-U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Почтовая связь</a:t>
            </a:r>
            <a:r>
              <a:rPr lang="ru-RU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стационарными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отделениями связи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УФПС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Забайкальского края –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ФГУП «Почта России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Сотовой связью и доступом в Интернет на территории  муниципального района «Балейский район» обеспечены 26 населенных пунктов.</a:t>
            </a:r>
          </a:p>
          <a:p>
            <a:pPr algn="just"/>
            <a:endParaRPr lang="ru-RU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Google Shape;221;p26"/>
          <p:cNvSpPr txBox="1">
            <a:spLocks/>
          </p:cNvSpPr>
          <p:nvPr/>
        </p:nvSpPr>
        <p:spPr>
          <a:xfrm>
            <a:off x="514350" y="0"/>
            <a:ext cx="8115300" cy="72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10CA0"/>
              </a:buClr>
              <a:buSzPts val="2800"/>
              <a:buFont typeface="Times New Roman"/>
              <a:buNone/>
            </a:pPr>
            <a:r>
              <a:rPr lang="ru-RU" sz="4400" smtClean="0">
                <a:solidFill>
                  <a:srgbClr val="0060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Телекоммуникации</a:t>
            </a:r>
            <a:endParaRPr lang="ru-RU" sz="6000" dirty="0">
              <a:solidFill>
                <a:srgbClr val="00602B"/>
              </a:solidFill>
            </a:endParaRPr>
          </a:p>
        </p:txBody>
      </p:sp>
      <p:pic>
        <p:nvPicPr>
          <p:cNvPr id="8194" name="Picture 2" descr="https://sun9-60.userapi.com/c858432/v858432202/71f58/Z9hsvcxWTHU.jpg?ava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187824"/>
            <a:ext cx="2322513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2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1348581" y="50801"/>
            <a:ext cx="615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Социальная </a:t>
            </a:r>
            <a:r>
              <a:rPr lang="ru-RU" alt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инфраструктура</a:t>
            </a:r>
            <a:endParaRPr lang="ru-RU" alt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09865"/>
              </p:ext>
            </p:extLst>
          </p:nvPr>
        </p:nvGraphicFramePr>
        <p:xfrm>
          <a:off x="6354406" y="762000"/>
          <a:ext cx="2664296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Таблица 8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02245"/>
              </p:ext>
            </p:extLst>
          </p:nvPr>
        </p:nvGraphicFramePr>
        <p:xfrm>
          <a:off x="250825" y="3436000"/>
          <a:ext cx="5976938" cy="2729850"/>
        </p:xfrm>
        <a:graphic>
          <a:graphicData uri="http://schemas.openxmlformats.org/drawingml/2006/table">
            <a:tbl>
              <a:tblPr/>
              <a:tblGrid>
                <a:gridCol w="4064845">
                  <a:extLst>
                    <a:ext uri="{9D8B030D-6E8A-4147-A177-3AD203B41FA5}"/>
                  </a:extLst>
                </a:gridCol>
                <a:gridCol w="797781">
                  <a:extLst>
                    <a:ext uri="{9D8B030D-6E8A-4147-A177-3AD203B41FA5}"/>
                  </a:extLst>
                </a:gridCol>
                <a:gridCol w="1114312">
                  <a:extLst>
                    <a:ext uri="{9D8B030D-6E8A-4147-A177-3AD203B41FA5}"/>
                  </a:extLst>
                </a:gridCol>
              </a:tblGrid>
              <a:tr h="7409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 января 2021 года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97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детей, посещающих дошкольные учреждения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97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педагогических работников дошкольных образовательных организаций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97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обучающихся общеобразовательных школ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97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педагогических работников общеобразовательных школ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9218" name="Picture 2" descr="http://mounoshn3.ucoz.ru/_ph/74/2097323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0612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xn--80abnqi.xn--80aaaac8algcbgbck3fl0q.xn--p1ai/u/xn--80abnqi/images/_MG_30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35" y="1065285"/>
            <a:ext cx="3080265" cy="20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ontent-22.foto.my.mail.ru/mail/alenushka-tulun/_myphoto/i-1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84" y="4047944"/>
            <a:ext cx="2857741" cy="214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1219200" y="1588"/>
            <a:ext cx="6911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6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Социальная </a:t>
            </a:r>
            <a:r>
              <a:rPr lang="ru-RU" altLang="ru-RU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инфраструктура</a:t>
            </a:r>
            <a:endParaRPr lang="ru-RU" altLang="ru-RU" sz="36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4239899" y="682844"/>
            <a:ext cx="38910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600" b="1" i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 и спорт</a:t>
            </a:r>
          </a:p>
        </p:txBody>
      </p:sp>
      <p:graphicFrame>
        <p:nvGraphicFramePr>
          <p:cNvPr id="6" name="Таблица 5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879575"/>
              </p:ext>
            </p:extLst>
          </p:nvPr>
        </p:nvGraphicFramePr>
        <p:xfrm>
          <a:off x="3657600" y="1401686"/>
          <a:ext cx="5191126" cy="1666952"/>
        </p:xfrm>
        <a:graphic>
          <a:graphicData uri="http://schemas.openxmlformats.org/drawingml/2006/table">
            <a:tbl>
              <a:tblPr/>
              <a:tblGrid>
                <a:gridCol w="3745988">
                  <a:extLst>
                    <a:ext uri="{9D8B030D-6E8A-4147-A177-3AD203B41FA5}"/>
                  </a:extLst>
                </a:gridCol>
                <a:gridCol w="828752">
                  <a:extLst>
                    <a:ext uri="{9D8B030D-6E8A-4147-A177-3AD203B41FA5}"/>
                  </a:extLst>
                </a:gridCol>
                <a:gridCol w="616386">
                  <a:extLst>
                    <a:ext uri="{9D8B030D-6E8A-4147-A177-3AD203B41FA5}"/>
                  </a:extLst>
                </a:gridCol>
              </a:tblGrid>
              <a:tr h="3094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учреждений  культурно-досугового типа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94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мест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учреждениях культурно-досугового типа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9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библиотек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67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муниципальных образовательных учреждений дополнительного образования детей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248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памятников истории и культуры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551611"/>
              </p:ext>
            </p:extLst>
          </p:nvPr>
        </p:nvGraphicFramePr>
        <p:xfrm>
          <a:off x="152400" y="4686461"/>
          <a:ext cx="5616575" cy="1512095"/>
        </p:xfrm>
        <a:graphic>
          <a:graphicData uri="http://schemas.openxmlformats.org/drawingml/2006/table">
            <a:tbl>
              <a:tblPr/>
              <a:tblGrid>
                <a:gridCol w="4282771">
                  <a:extLst>
                    <a:ext uri="{9D8B030D-6E8A-4147-A177-3AD203B41FA5}"/>
                  </a:extLst>
                </a:gridCol>
                <a:gridCol w="666902">
                  <a:extLst>
                    <a:ext uri="{9D8B030D-6E8A-4147-A177-3AD203B41FA5}"/>
                  </a:extLst>
                </a:gridCol>
                <a:gridCol w="666902">
                  <a:extLst>
                    <a:ext uri="{9D8B030D-6E8A-4147-A177-3AD203B41FA5}"/>
                  </a:extLst>
                </a:gridCol>
              </a:tblGrid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спортивных сооружений - всего,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залы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плоскостные спортивные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394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детских юношеских спортивных школ (ДЮСШ)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64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занимающихся в ДЮСШ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4" name="Picture 2" descr="https://i.mycdn.me/i?r=AyH4iRPQ2q0otWIFepML2LxRxmKJJWCnQca9Dqb6xglr4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88" y="838200"/>
            <a:ext cx="2741057" cy="1828800"/>
          </a:xfrm>
          <a:prstGeom prst="rect">
            <a:avLst/>
          </a:prstGeom>
          <a:noFill/>
        </p:spPr>
      </p:pic>
      <p:pic>
        <p:nvPicPr>
          <p:cNvPr id="10242" name="Picture 2" descr="http://mkdc-balejskij.chita.muzkult.ru/media/2019/11/11/1266305431/IMG_20191018_162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2497877" cy="18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User\Downloads\4ff2b8ca-db81-49bc-878c-9b5ce303114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92608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User\Downloads\75106f82-1dbb-4670-9390-3616fb7a66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869" y="3352800"/>
            <a:ext cx="1833038" cy="13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User\Downloads\172b77fa-c4f1-4edd-9e2e-942bd0ad5a5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25" y="4984308"/>
            <a:ext cx="2140889" cy="16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1116118" y="0"/>
            <a:ext cx="6911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6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Социальная </a:t>
            </a:r>
            <a:r>
              <a:rPr lang="ru-RU" altLang="ru-RU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инфраструктура</a:t>
            </a:r>
            <a:endParaRPr lang="ru-RU" altLang="ru-RU" sz="36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5638800" y="666462"/>
            <a:ext cx="3255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 i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graphicFrame>
        <p:nvGraphicFramePr>
          <p:cNvPr id="6" name="Схема 5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403522"/>
              </p:ext>
            </p:extLst>
          </p:nvPr>
        </p:nvGraphicFramePr>
        <p:xfrm>
          <a:off x="152400" y="1251237"/>
          <a:ext cx="568863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Таблица 7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690566"/>
              </p:ext>
            </p:extLst>
          </p:nvPr>
        </p:nvGraphicFramePr>
        <p:xfrm>
          <a:off x="179388" y="4076700"/>
          <a:ext cx="8712200" cy="2173289"/>
        </p:xfrm>
        <a:graphic>
          <a:graphicData uri="http://schemas.openxmlformats.org/drawingml/2006/table">
            <a:tbl>
              <a:tblPr/>
              <a:tblGrid>
                <a:gridCol w="5724649">
                  <a:extLst>
                    <a:ext uri="{9D8B030D-6E8A-4147-A177-3AD203B41FA5}"/>
                  </a:extLst>
                </a:gridCol>
                <a:gridCol w="1842621">
                  <a:extLst>
                    <a:ext uri="{9D8B030D-6E8A-4147-A177-3AD203B41FA5}"/>
                  </a:extLst>
                </a:gridCol>
                <a:gridCol w="1144930">
                  <a:extLst>
                    <a:ext uri="{9D8B030D-6E8A-4147-A177-3AD203B41FA5}"/>
                  </a:extLst>
                </a:gridCol>
              </a:tblGrid>
              <a:tr h="35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больничных учреждений -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больничных коек,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станций "Скорой помощи"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528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амбулаторно-поликлинических учреждений -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528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Мощность амбулаторно-поликлинических учреждений -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посещений в смену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врачей -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среднего медицинского персонала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5405" name="Picture 6" descr="ÐÐ°ÑÑÐ¸Ð½ÐºÐ¸ Ð¿Ð¾ Ð·Ð°Ð¿ÑÐ¾ÑÑ ÑÐ¾ÑÐ¾ Ð·Ð´ÑÐ°Ð²Ð¾Ð¾ÑÑÐ°Ð½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36838"/>
            <a:ext cx="16906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6" name="Picture 8" descr="ÐÐ°ÑÑÐ¸Ð½ÐºÐ¸ Ð¿Ð¾ Ð·Ð°Ð¿ÑÐ¾ÑÑ ÑÐ¾ÑÐ¾ Ð·Ð´ÑÐ°Ð²Ð¾Ð¾ÑÑÐ°Ð½ÐµÐ½Ð¸Ðµ ÑÐ°ÑÐ° Ð¸ Ð·Ð¼ÐµÑ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557338"/>
            <a:ext cx="15128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3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584" y="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36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u-RU" sz="4000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Демография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29185"/>
              </p:ext>
            </p:extLst>
          </p:nvPr>
        </p:nvGraphicFramePr>
        <p:xfrm>
          <a:off x="107504" y="836712"/>
          <a:ext cx="4680520" cy="2706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186928"/>
              </p:ext>
            </p:extLst>
          </p:nvPr>
        </p:nvGraphicFramePr>
        <p:xfrm>
          <a:off x="251520" y="3645024"/>
          <a:ext cx="547260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4" name="Picture 6" descr="C:\Users\User\Downloads\Фото-проекта-1024x1024 (1)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4909120" cy="49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6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0.jpg"/>
          <p:cNvPicPr>
            <a:picLocks noChangeAspect="1"/>
          </p:cNvPicPr>
          <p:nvPr/>
        </p:nvPicPr>
        <p:blipFill rotWithShape="1">
          <a:blip r:embed="rId3" cstate="print"/>
          <a:srcRect l="761" t="22784" r="41781" b="-22784"/>
          <a:stretch/>
        </p:blipFill>
        <p:spPr>
          <a:xfrm>
            <a:off x="5167571" y="3129914"/>
            <a:ext cx="3634855" cy="45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02B"/>
                </a:solidFill>
              </a:rPr>
              <a:t>История муниципального района «Балейский район»</a:t>
            </a:r>
            <a:endParaRPr lang="ru-RU" sz="4000" dirty="0">
              <a:solidFill>
                <a:srgbClr val="00602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0"/>
            <a:ext cx="4724400" cy="4953000"/>
          </a:xfrm>
        </p:spPr>
        <p:txBody>
          <a:bodyPr anchor="ctr">
            <a:norm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Решением Президиума ВЦИК от 11.02.1935 г. образован Балейский район в составе 34 сельских Советов с центром в селе Казаково с последующим перенесением в рабочий поселок Балей. В 1938 году рабочему поселку Балей был присвоен статус города. Муниципальный район «Балейский район» преобразован в единое муниципальное образование Законом Читинской области от 18.04.2007 г. № 913-ЗЧО «О преобразовании городского округа «Город Балей» и муниципального района «Балейский район» . </a:t>
            </a:r>
          </a:p>
        </p:txBody>
      </p:sp>
      <p:pic>
        <p:nvPicPr>
          <p:cNvPr id="3074" name="Picture 2" descr="C:\Users\User\Desktop\Шолохова Е\Заб. призыв\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76" y="1600200"/>
            <a:ext cx="144544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3638" y="188640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Занятость населения</a:t>
            </a:r>
            <a:endParaRPr lang="ru-RU" sz="44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625" y="1295400"/>
            <a:ext cx="2162175" cy="16373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 Narrow" pitchFamily="34" charset="0"/>
              </a:rPr>
              <a:t>Обратилось в центр занятости за содействием в поиске подходящей работы 1103 чел.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58000" y="1313752"/>
            <a:ext cx="2163600" cy="163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Трудоустроено 439 чел.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86000" y="1285177"/>
            <a:ext cx="2163600" cy="163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Уровень зарегистрированной безработицы </a:t>
            </a:r>
          </a:p>
          <a:p>
            <a:pPr algn="ctr"/>
            <a:r>
              <a:rPr lang="ru-RU" b="1" dirty="0" smtClean="0">
                <a:latin typeface="Arial Narrow" pitchFamily="34" charset="0"/>
              </a:rPr>
              <a:t>На конец 2020 г</a:t>
            </a:r>
            <a:r>
              <a:rPr lang="ru-RU" b="1" dirty="0">
                <a:latin typeface="Arial Narrow" pitchFamily="34" charset="0"/>
              </a:rPr>
              <a:t>. – 6.6 %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72000" y="1313752"/>
            <a:ext cx="2163600" cy="163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Коэффициент напряженности на рынке труда 8,2 %. </a:t>
            </a:r>
          </a:p>
        </p:txBody>
      </p:sp>
      <p:pic>
        <p:nvPicPr>
          <p:cNvPr id="1028" name="Picture 4" descr="https://autogear.ru/misc/i/gallery/45861/241955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76"/>
          <a:stretch/>
        </p:blipFill>
        <p:spPr bwMode="auto">
          <a:xfrm>
            <a:off x="-76200" y="3124200"/>
            <a:ext cx="9296400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00602B"/>
                </a:solidFill>
              </a:rPr>
              <a:t>Трудовые ресурсы</a:t>
            </a:r>
            <a:r>
              <a:rPr lang="ru-RU" sz="2800" dirty="0" smtClean="0">
                <a:solidFill>
                  <a:srgbClr val="00602B"/>
                </a:solidFill>
              </a:rPr>
              <a:t/>
            </a:r>
            <a:br>
              <a:rPr lang="ru-RU" sz="2800" dirty="0" smtClean="0">
                <a:solidFill>
                  <a:srgbClr val="00602B"/>
                </a:solidFill>
              </a:rPr>
            </a:br>
            <a:endParaRPr lang="ru-RU" sz="2800" dirty="0" smtClean="0">
              <a:solidFill>
                <a:srgbClr val="00602B"/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805827"/>
              </p:ext>
            </p:extLst>
          </p:nvPr>
        </p:nvGraphicFramePr>
        <p:xfrm>
          <a:off x="152400" y="685800"/>
          <a:ext cx="91440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42751833"/>
              </p:ext>
            </p:extLst>
          </p:nvPr>
        </p:nvGraphicFramePr>
        <p:xfrm>
          <a:off x="-19050" y="3886200"/>
          <a:ext cx="916305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ru-RU" dirty="0" smtClean="0">
                <a:solidFill>
                  <a:srgbClr val="00602B"/>
                </a:solidFill>
              </a:rPr>
              <a:t>Финансовая деятельность</a:t>
            </a:r>
            <a:endParaRPr lang="ru-RU" dirty="0">
              <a:solidFill>
                <a:srgbClr val="00602B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743830"/>
              </p:ext>
            </p:extLst>
          </p:nvPr>
        </p:nvGraphicFramePr>
        <p:xfrm>
          <a:off x="100012" y="990600"/>
          <a:ext cx="89439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52500" y="621268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Структура  налоговых доходов бюджета МР «Балейский район»</a:t>
            </a:r>
            <a:endParaRPr lang="ru-RU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5" y="38100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Структура  неналоговых доходов бюджета МР «Балейский район»</a:t>
            </a:r>
            <a:endParaRPr lang="ru-RU" b="1" dirty="0">
              <a:latin typeface="+mn-lt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6599439"/>
              </p:ext>
            </p:extLst>
          </p:nvPr>
        </p:nvGraphicFramePr>
        <p:xfrm>
          <a:off x="0" y="4114800"/>
          <a:ext cx="914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1" name="Picture 3" descr="C:\Users\User\Downloads\iTeam.ru_-4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0"/>
            <a:ext cx="3429000" cy="25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04191"/>
            <a:ext cx="2743200" cy="14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602B"/>
                </a:solidFill>
              </a:rPr>
              <a:t>Промышленное производство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873" y="9144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Объем промышленного производства </a:t>
            </a: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2020 году –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3623,08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3814000"/>
              </p:ext>
            </p:extLst>
          </p:nvPr>
        </p:nvGraphicFramePr>
        <p:xfrm>
          <a:off x="12070" y="1676400"/>
          <a:ext cx="6083929" cy="515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трелка вправо 16"/>
          <p:cNvSpPr/>
          <p:nvPr/>
        </p:nvSpPr>
        <p:spPr>
          <a:xfrm>
            <a:off x="6248400" y="2743200"/>
            <a:ext cx="838200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6220862" y="3657600"/>
            <a:ext cx="838200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6220862" y="5562600"/>
            <a:ext cx="838200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6220862" y="4648200"/>
            <a:ext cx="838200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12523" y="2545200"/>
            <a:ext cx="1519473" cy="853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94,38 %</a:t>
            </a:r>
            <a:endParaRPr lang="ru-RU" sz="28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412523" y="3459600"/>
            <a:ext cx="1519473" cy="853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3,63%</a:t>
            </a:r>
            <a:endParaRPr lang="ru-RU" sz="2800" b="1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412523" y="4450200"/>
            <a:ext cx="1519473" cy="853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1,38%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412523" y="5364600"/>
            <a:ext cx="1519473" cy="853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0,61%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1925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добыче полезных ископаемых  на территории МР «Балейский район»</a:t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 2015-2020 годы, кг.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9344568"/>
              </p:ext>
            </p:extLst>
          </p:nvPr>
        </p:nvGraphicFramePr>
        <p:xfrm>
          <a:off x="755576" y="1916832"/>
          <a:ext cx="763284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31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602B"/>
                </a:solidFill>
                <a:cs typeface="Times New Roman" pitchFamily="18" charset="0"/>
              </a:rPr>
              <a:t>Системообразующие предприятия района</a:t>
            </a:r>
            <a:endParaRPr lang="ru-RU" sz="2800" dirty="0" smtClean="0">
              <a:solidFill>
                <a:srgbClr val="00602B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055398"/>
              </p:ext>
            </p:extLst>
          </p:nvPr>
        </p:nvGraphicFramePr>
        <p:xfrm>
          <a:off x="495300" y="914401"/>
          <a:ext cx="8153400" cy="3332193"/>
        </p:xfrm>
        <a:graphic>
          <a:graphicData uri="http://schemas.openxmlformats.org/drawingml/2006/table">
            <a:tbl>
              <a:tblPr/>
              <a:tblGrid>
                <a:gridCol w="1877649"/>
                <a:gridCol w="2808651"/>
                <a:gridCol w="3467100"/>
              </a:tblGrid>
              <a:tr h="8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предприятия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Контакты предприятия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73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«Каменский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карьер» 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673450, г. Балей,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Пионерская,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4-3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тел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(30232) 5-19-91 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798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«ЗК «Омчак»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672000, г.Чита,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Журавлева,1</a:t>
                      </a:r>
                    </a:p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Телефон:  8 (495)380-28-24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8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«Тасеевское»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673450, г. Балей,</a:t>
                      </a:r>
                      <a:r>
                        <a:rPr lang="ru-RU" sz="1400" b="0" i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ул. Комбинатская, .</a:t>
                      </a:r>
                    </a:p>
                    <a:p>
                      <a:pPr algn="ctr"/>
                      <a:r>
                        <a:rPr lang="ru-RU" sz="1400" b="0" i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Телефон: 8(30232)5-22-10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2" descr="blob:https://web.whatsapp.com/7c75762b-a121-42a7-9a31-3318009c23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7c75762b-a121-42a7-9a31-3318009c238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C:\Users\User\Desktop\Шолохова Е\Заб. призыв\7c75762b-a121-42a7-9a31-3318009c23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r="15278"/>
          <a:stretch/>
        </p:blipFill>
        <p:spPr bwMode="auto">
          <a:xfrm>
            <a:off x="3197225" y="4286250"/>
            <a:ext cx="274955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Шолохова Е\Заб. призыв\c570dfa1-429f-449f-a295-9be5b7fc8ab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/>
          <a:stretch/>
        </p:blipFill>
        <p:spPr bwMode="auto">
          <a:xfrm>
            <a:off x="0" y="4286250"/>
            <a:ext cx="32258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Шолохова Е\Заб. призыв\aeac6d15-d8aa-49e3-8bf3-4f27d4c0b9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9"/>
          <a:stretch/>
        </p:blipFill>
        <p:spPr bwMode="auto">
          <a:xfrm>
            <a:off x="5946776" y="4286250"/>
            <a:ext cx="319722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76317" y="-152400"/>
            <a:ext cx="8229600" cy="79216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602B"/>
                </a:solidFill>
              </a:rPr>
              <a:t>Сельское хозяйство</a:t>
            </a:r>
            <a:endParaRPr lang="ru-RU" sz="3200" dirty="0">
              <a:solidFill>
                <a:srgbClr val="00602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4993" y="240099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Лошади – 1824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8782" y="2400995"/>
            <a:ext cx="222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КРС – 6 636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2834" y="2400995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Свиньи – 964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D:\Downloads\sticker-png-angus-cattle-beef-cattle-welsh-black-cattle-holstein-friesian-cattle-calf-bull-animals-beef-cow-goat-family-sheep (1) (1)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5200" y="1437992"/>
            <a:ext cx="1617982" cy="894435"/>
          </a:xfrm>
          <a:prstGeom prst="rect">
            <a:avLst/>
          </a:prstGeom>
          <a:noFill/>
        </p:spPr>
      </p:pic>
      <p:pic>
        <p:nvPicPr>
          <p:cNvPr id="11" name="Picture 6" descr="D:\Downloads\pig-silhouette-clipart-best-pig-silhouette-clip-art-851_479 (1) (1)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0200" y="1570207"/>
            <a:ext cx="1371600" cy="772028"/>
          </a:xfrm>
          <a:prstGeom prst="rect">
            <a:avLst/>
          </a:prstGeom>
          <a:noFill/>
        </p:spPr>
      </p:pic>
      <p:pic>
        <p:nvPicPr>
          <p:cNvPr id="12" name="Picture 8" descr="D:\Downloads\png-transparent-animal-equine-horse-ride-silhouette-transportation (1)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609847" y="1362917"/>
            <a:ext cx="1052234" cy="935573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962400" y="533400"/>
            <a:ext cx="4725154" cy="9144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602B"/>
                </a:solidFill>
              </a:rPr>
              <a:t>Поголовье сельскохозяйственных животных в 2020 г.</a:t>
            </a:r>
            <a:endParaRPr lang="ru-RU" sz="1800" dirty="0">
              <a:solidFill>
                <a:srgbClr val="00602B"/>
              </a:solidFill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505713643"/>
              </p:ext>
            </p:extLst>
          </p:nvPr>
        </p:nvGraphicFramePr>
        <p:xfrm>
          <a:off x="-21125" y="243681"/>
          <a:ext cx="3233817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C:\Users\User\Desktop\Шолохова Е\Доклад главы\Доклад главы за 2019 год\Фотки\сельское\искра фото\искра фото\1a25089e-d6b7-4baf-b666-8bd05b55c19f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92" y="5167783"/>
            <a:ext cx="2244192" cy="16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97584" y="5169292"/>
            <a:ext cx="2133599" cy="169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agrosinergy.ru/wp-content/uploads/2020/08/IMG_1072-1536x153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8"/>
          <a:stretch/>
        </p:blipFill>
        <p:spPr bwMode="auto">
          <a:xfrm>
            <a:off x="6934201" y="5167783"/>
            <a:ext cx="2209799" cy="169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1.fotokto.ru/photo/full/419/419352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8" y="5167783"/>
            <a:ext cx="2558010" cy="16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3374992" y="2923309"/>
            <a:ext cx="1747371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Продукция сельского хозяйства, всего – 535,4 мл. руб.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334000" y="2920999"/>
            <a:ext cx="1746000" cy="1065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Растениеводство</a:t>
            </a:r>
            <a:r>
              <a:rPr lang="ru-RU" dirty="0" smtClean="0"/>
              <a:t> 129,9</a:t>
            </a:r>
          </a:p>
          <a:p>
            <a:pPr algn="ctr"/>
            <a:r>
              <a:rPr lang="ru-RU" dirty="0" smtClean="0"/>
              <a:t> млн. руб.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315200" y="2920999"/>
            <a:ext cx="1746000" cy="1065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Животноводство </a:t>
            </a:r>
          </a:p>
          <a:p>
            <a:pPr algn="ctr"/>
            <a:r>
              <a:rPr lang="ru-RU" dirty="0" smtClean="0"/>
              <a:t> 535,4 </a:t>
            </a:r>
          </a:p>
          <a:p>
            <a:pPr algn="ctr"/>
            <a:r>
              <a:rPr lang="ru-RU" dirty="0" smtClean="0"/>
              <a:t>млн. руб.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675488" y="4191000"/>
            <a:ext cx="507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Индекс производства продукции сельского хозяйства в сопоставимых ценах – 98,6 %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780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868397"/>
              </p:ext>
            </p:extLst>
          </p:nvPr>
        </p:nvGraphicFramePr>
        <p:xfrm>
          <a:off x="76201" y="874478"/>
          <a:ext cx="8991599" cy="584356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57199"/>
                <a:gridCol w="7086600"/>
                <a:gridCol w="1447800"/>
              </a:tblGrid>
              <a:tr h="3214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Наименование программы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Объем финансирования из бюджета МР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МП "</a:t>
                      </a:r>
                      <a:r>
                        <a:rPr lang="ru-RU" sz="1200" u="none" strike="noStrike" dirty="0">
                          <a:effectLst/>
                        </a:rPr>
                        <a:t>Улучшение условий и охраны труда в муниципальном районе "Балейский район" на 2020-2022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505,00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МП «Противодействие экстремизму и профилактика терроризма на территории муниципального района «Балейский район» на 2021 – 2025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</a:t>
                      </a:r>
                      <a:r>
                        <a:rPr lang="ru-RU" sz="1200" u="none" strike="noStrike" dirty="0" smtClean="0">
                          <a:effectLst/>
                        </a:rPr>
                        <a:t>«Модернизация объектов коммунальной инфраструктуры (2021-2023годы)»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«Комплексная модернизация общего образования Балейского района на 2020-2022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250,00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12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"Молодежь Балейского района» на 2019-2023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188,00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"Комплексная безопасность в муниципальных образовательных </a:t>
                      </a:r>
                      <a:r>
                        <a:rPr lang="ru-RU" sz="1200" u="none" strike="noStrike" dirty="0" smtClean="0">
                          <a:effectLst/>
                        </a:rPr>
                        <a:t>организациях муниципального </a:t>
                      </a:r>
                      <a:r>
                        <a:rPr lang="ru-RU" sz="1200" u="none" strike="noStrike" dirty="0">
                          <a:effectLst/>
                        </a:rPr>
                        <a:t>района "Балейский район" (</a:t>
                      </a:r>
                      <a:r>
                        <a:rPr lang="ru-RU" sz="1200" u="none" strike="noStrike" dirty="0" smtClean="0">
                          <a:effectLst/>
                        </a:rPr>
                        <a:t>2020-2022 годы</a:t>
                      </a:r>
                      <a:r>
                        <a:rPr lang="ru-RU" sz="1200" u="none" strike="noStrike" dirty="0">
                          <a:effectLst/>
                        </a:rPr>
                        <a:t>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12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МЦП "Культура Балейского района (2020-2024 годы) 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"Развитие системы дошкольного образования Балейского района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2022-2024 годы</a:t>
                      </a:r>
                      <a:r>
                        <a:rPr lang="ru-RU" sz="1200" u="none" strike="noStrike" dirty="0">
                          <a:effectLst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"Об организации учета муниципальной собственности муниципального района "Балейский район" на 2020-2022годы"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3381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"Обеспечение экологической безопасности окружающей среды и населения муниципального района "Балейский район" при обращении с отходами производства и потребления (2019 - 2021г.)"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"Развитие физической культуры и спорта в муниципальном районе "Балейский район" на 2020 - 2024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</a:t>
                      </a:r>
                      <a:r>
                        <a:rPr lang="ru-RU" sz="1200" u="none" strike="noStrike" dirty="0" smtClean="0">
                          <a:effectLst/>
                        </a:rPr>
                        <a:t>«Профилактика </a:t>
                      </a:r>
                      <a:r>
                        <a:rPr lang="ru-RU" sz="1200" u="none" strike="noStrike" dirty="0">
                          <a:effectLst/>
                        </a:rPr>
                        <a:t>правонарушений на территории муниципального района "Балейский район" на 2019-2023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138,00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"Энергосбережение и повышение энергетической эффективности (</a:t>
                      </a:r>
                      <a:r>
                        <a:rPr lang="ru-RU" sz="1200" u="none" strike="noStrike" dirty="0" smtClean="0">
                          <a:effectLst/>
                        </a:rPr>
                        <a:t>2021- 2025 </a:t>
                      </a:r>
                      <a:r>
                        <a:rPr lang="ru-RU" sz="1200" u="none" strike="noStrike" dirty="0">
                          <a:effectLst/>
                        </a:rPr>
                        <a:t>годы) 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12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"Чистая вода"   на (2019 -2021 годы)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250,00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МП «Комплексное развитие сельских территорий Балейского района на 2021-2025 годы»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2 066,00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3381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"Ремонт дорог и содержание сети автомобильных дорог общего пользования местного значения муниципального района "Балейский район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2021 </a:t>
                      </a:r>
                      <a:r>
                        <a:rPr lang="ru-RU" sz="1200" u="none" strike="noStrike" dirty="0">
                          <a:effectLst/>
                        </a:rPr>
                        <a:t>- </a:t>
                      </a:r>
                      <a:r>
                        <a:rPr lang="ru-RU" sz="1200" u="none" strike="noStrike" dirty="0" smtClean="0">
                          <a:effectLst/>
                        </a:rPr>
                        <a:t>2023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10 463,06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12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"Доступная среда на 2019-2023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"Обеспечение педагогическими кадрами образовательных организаций муниципального района "Балейский район" на 2019-2021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"Обеспечение жильем молодых семей муниципального района «Балейский район» в 2020-2022 годах"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110,00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"О привлечении и закреплении медицинских кадров на территории муниципального района «Балейский район» на 2020-2023 </a:t>
                      </a:r>
                      <a:r>
                        <a:rPr lang="ru-RU" sz="1200" u="none" strike="noStrike" dirty="0" smtClean="0">
                          <a:effectLst/>
                        </a:rPr>
                        <a:t>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200,00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35459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Муниципальные программы, принятые к финансированию на 2021 год</a:t>
            </a:r>
            <a:endParaRPr lang="ru-RU" sz="24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12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103689"/>
              </p:ext>
            </p:extLst>
          </p:nvPr>
        </p:nvGraphicFramePr>
        <p:xfrm>
          <a:off x="35459" y="609600"/>
          <a:ext cx="85344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14400" y="6858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Структура видов экономической деятельности субъектов малого и среднего предпринимательства</a:t>
            </a:r>
          </a:p>
          <a:p>
            <a:pPr algn="ctr"/>
            <a:endParaRPr lang="ru-RU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23213"/>
            <a:ext cx="472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Малый и средний бизнес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19100" y="33196"/>
            <a:ext cx="8534400" cy="1401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602B"/>
                </a:solidFill>
              </a:rPr>
              <a:t>Инвестиционный проект</a:t>
            </a:r>
            <a:br>
              <a:rPr lang="ru-RU" sz="2800" dirty="0" smtClean="0">
                <a:solidFill>
                  <a:srgbClr val="00602B"/>
                </a:solidFill>
              </a:rPr>
            </a:br>
            <a:r>
              <a:rPr lang="ru-RU" sz="2800" dirty="0" smtClean="0">
                <a:solidFill>
                  <a:srgbClr val="00602B"/>
                </a:solidFill>
              </a:rPr>
              <a:t>«Строительство семейных животноводческих ферм на базе ИП ГКФХ Ушаков Г. Г.»</a:t>
            </a:r>
          </a:p>
        </p:txBody>
      </p:sp>
      <p:pic>
        <p:nvPicPr>
          <p:cNvPr id="8" name="Содержимое 7" descr="DSCN31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752600"/>
            <a:ext cx="32766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238501" y="1676400"/>
            <a:ext cx="2666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КФХ Ушаков Г.Г.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Объем </a:t>
            </a:r>
            <a:r>
              <a:rPr lang="ru-RU" dirty="0">
                <a:latin typeface="+mj-lt"/>
                <a:cs typeface="Times New Roman" pitchFamily="18" charset="0"/>
              </a:rPr>
              <a:t>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7 613 896 ,0 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Срок </a:t>
            </a:r>
            <a:r>
              <a:rPr lang="ru-RU" dirty="0">
                <a:latin typeface="+mj-lt"/>
                <a:cs typeface="Times New Roman" pitchFamily="18" charset="0"/>
              </a:rPr>
              <a:t>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12289" name="Picture 1" descr="C:\Users\Экономика\Desktop\Шолохова Е\Инвестиционный паспорт\2018\ферма ДЛЯ пАСПОРТА\DSCN2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7847" y="1752600"/>
            <a:ext cx="3046153" cy="2209800"/>
          </a:xfrm>
          <a:prstGeom prst="rect">
            <a:avLst/>
          </a:prstGeom>
          <a:noFill/>
        </p:spPr>
      </p:pic>
      <p:pic>
        <p:nvPicPr>
          <p:cNvPr id="12290" name="Picture 2" descr="C:\Users\Экономика\Desktop\Шолохова Е\Инвестиционный паспорт\2018\ферма ДЛЯ пАСПОРТА\DSCN3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962400"/>
            <a:ext cx="2819400" cy="2514600"/>
          </a:xfrm>
          <a:prstGeom prst="rect">
            <a:avLst/>
          </a:prstGeom>
          <a:noFill/>
        </p:spPr>
      </p:pic>
      <p:pic>
        <p:nvPicPr>
          <p:cNvPr id="12291" name="Picture 3" descr="C:\Users\Экономика\Desktop\Шолохова Е\Инвестиционный паспорт\2018\ферма ДЛЯ пАСПОРТА\DSCN33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62400"/>
            <a:ext cx="3276600" cy="2514600"/>
          </a:xfrm>
          <a:prstGeom prst="rect">
            <a:avLst/>
          </a:prstGeom>
          <a:noFill/>
        </p:spPr>
      </p:pic>
      <p:pic>
        <p:nvPicPr>
          <p:cNvPr id="12292" name="Picture 4" descr="C:\Users\Экономика\Desktop\Шолохова Е\Инвестиционный паспорт\2018\ферма ДЛЯ пАСПОРТА\DSCN34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962400"/>
            <a:ext cx="30480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98" y="0"/>
            <a:ext cx="8229600" cy="914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u="sng" dirty="0" smtClean="0">
                <a:solidFill>
                  <a:schemeClr val="accent6"/>
                </a:solidFill>
                <a:latin typeface="Arial Black" pitchFamily="34" charset="0"/>
              </a:rPr>
              <a:t/>
            </a:r>
            <a:br>
              <a:rPr lang="ru-RU" sz="1800" u="sng" dirty="0" smtClean="0">
                <a:solidFill>
                  <a:schemeClr val="accent6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rgbClr val="00602B"/>
                </a:solidFill>
              </a:rPr>
              <a:t>Географическое положение </a:t>
            </a:r>
            <a:endParaRPr lang="ru-RU" sz="4400" dirty="0">
              <a:solidFill>
                <a:srgbClr val="00602B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2400" y="1524000"/>
            <a:ext cx="3962400" cy="4419600"/>
          </a:xfrm>
        </p:spPr>
        <p:txBody>
          <a:bodyPr anchor="t">
            <a:noAutofit/>
          </a:bodyPr>
          <a:lstStyle/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Балейский район расположен на востоке Забайкальского края. </a:t>
            </a:r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С востока граничит с Шелопугинским районом; с юга – с Оловяннинским, Борзинским и Александро-Заводским районами; </a:t>
            </a:r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с запада - с Шилкинским районом; с севера – с Нерчинским и Сретенским районами.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4106" name="Picture 10" descr="C:\Users\User\Downloads\Карта-removebg-preview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5529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706738"/>
              </p:ext>
            </p:extLst>
          </p:nvPr>
        </p:nvGraphicFramePr>
        <p:xfrm>
          <a:off x="457200" y="1066800"/>
          <a:ext cx="8382000" cy="54322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52800"/>
                <a:gridCol w="5029200"/>
              </a:tblGrid>
              <a:tr h="18518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Предоставление услуг, связанных с производством сельскохозяйственных культур населению района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40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Сельское поселение «Ундинское»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КФХ Глава Ушаков Георгий Георгиевич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район» с. Унда, ул. Первомайская,35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Строительство семейных животноводческих ферм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12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Строительство животноводческой фермы, приобретение оборудования и высокопродуктивного скота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7 613 896,0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4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Собственные средства – 762038,0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Средства гранта – 4 280 736,0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Внебюджетные средства – 2 571 122,0 рублей.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 июня 2015-июнь 2020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6019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2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Инвестиционный проект</a:t>
            </a:r>
            <a:br>
              <a:rPr lang="ru-RU" sz="2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«Строительство горно-перерабатывающего предприятия на базе Верхне-Алиинского золоторудного месторождения»</a:t>
            </a: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883695" y="1371600"/>
            <a:ext cx="337661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ЗАО «Золоторудная компания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«ОМЧАК</a:t>
            </a:r>
            <a:r>
              <a:rPr lang="ru-RU" dirty="0" smtClean="0">
                <a:latin typeface="+mj-lt"/>
                <a:cs typeface="Times New Roman" pitchFamily="18" charset="0"/>
              </a:rPr>
              <a:t>»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4544,7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Срок 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8 лет</a:t>
            </a:r>
          </a:p>
        </p:txBody>
      </p:sp>
      <p:pic>
        <p:nvPicPr>
          <p:cNvPr id="6" name="Picture 2" descr="C:\Users\Экономика\Desktop\Downloads\омчак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3124200" cy="2438400"/>
          </a:xfrm>
          <a:prstGeom prst="rect">
            <a:avLst/>
          </a:prstGeom>
          <a:noFill/>
        </p:spPr>
      </p:pic>
      <p:pic>
        <p:nvPicPr>
          <p:cNvPr id="7" name="Picture 3" descr="C:\Users\Экономика\Desktop\Downloads\омча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371601"/>
            <a:ext cx="3200400" cy="2438400"/>
          </a:xfrm>
          <a:prstGeom prst="rect">
            <a:avLst/>
          </a:prstGeom>
          <a:noFill/>
        </p:spPr>
      </p:pic>
      <p:pic>
        <p:nvPicPr>
          <p:cNvPr id="8" name="Picture 4" descr="C:\Users\Экономика\Desktop\Downloads\омча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8900" y="3810000"/>
            <a:ext cx="3886201" cy="3048000"/>
          </a:xfrm>
          <a:prstGeom prst="rect">
            <a:avLst/>
          </a:prstGeom>
          <a:noFill/>
        </p:spPr>
      </p:pic>
      <p:pic>
        <p:nvPicPr>
          <p:cNvPr id="9" name="Picture 2" descr="C:\Users\Экономика\Desktop\Фотки культуры\горные\EhOhGtJR03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10000"/>
            <a:ext cx="3124200" cy="3048000"/>
          </a:xfrm>
          <a:prstGeom prst="rect">
            <a:avLst/>
          </a:prstGeom>
          <a:noFill/>
        </p:spPr>
      </p:pic>
      <p:pic>
        <p:nvPicPr>
          <p:cNvPr id="10" name="Picture 4" descr="C:\Users\Экономика\Desktop\Фотки культуры\горные\vLJ9YusLYk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3810000"/>
            <a:ext cx="32004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947601"/>
              </p:ext>
            </p:extLst>
          </p:nvPr>
        </p:nvGraphicFramePr>
        <p:xfrm>
          <a:off x="304800" y="990600"/>
          <a:ext cx="8610600" cy="538519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92288"/>
                <a:gridCol w="5318312"/>
              </a:tblGrid>
              <a:tr h="34859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Добыча золота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район, 30 км восточнее г. Балей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ЗАО «Золоторудная компания «ОМЧАК»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37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105005, г. Москва, Аптекарский переулок, д. 4, стр. 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Создание горно -перерабатывающей инфраструктуры для  разработки Верхне-Алиинского золоторудного месторождения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871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Добыча и переработка руд Верхне-Алиинского золоторудного месторождения. Готовой продукцией предприятия  является золото – серебряный сплав (сплав Доре). Проектная мощность предприятия по добычи и переработки руды 200 тыс. т руды в год, среднегодовой выпуск готовой продукции 1200 кг золота и 285 кг серебра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72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82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4544,7 млн. руб.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871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Собственные средства акционеров в размере 527.8 млн.руб.-2013 год; Собственные средства акционеров в размере 469.2 млн.руб.2014-2015 гг.; Инвестиционный кредит -2297.3 млн.руб.-2014-2015гг; Собственные средства «ЗРК»ОМЧАК» - 1250.4 млн. руб. -2016-2032 гг.; собственные средства акционеров – 43.7 млн.руб. – 2012-2014 год.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68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 лет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750 мест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21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 2016 – 2032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3048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https://zabrab75.ru/wp-content/uploads/2020/06/7bb97589d6934e676b4cd848cec4ed3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96" y="4274848"/>
            <a:ext cx="3445208" cy="25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00" y="1524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24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Инвестиционный проект</a:t>
            </a:r>
            <a:br>
              <a:rPr lang="ru-RU" sz="24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«Строительство </a:t>
            </a:r>
            <a:r>
              <a:rPr lang="ru-RU" sz="24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комплекса кучного выщелачивания на базе техногенного месторождения отходов Балейской </a:t>
            </a: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ЗИФ-1</a:t>
            </a:r>
            <a:endParaRPr lang="ru-RU" sz="2400" dirty="0">
              <a:solidFill>
                <a:srgbClr val="00602B"/>
              </a:solidFill>
              <a:latin typeface="+mj-lt"/>
            </a:endParaRPr>
          </a:p>
        </p:txBody>
      </p:sp>
      <p:pic>
        <p:nvPicPr>
          <p:cNvPr id="4098" name="Picture 2" descr="https://gtrkchita.ru/files/images/2020/11/15/0800_ba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" y="1752600"/>
            <a:ext cx="309952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Шолохова Е\Доклад для губернатора\ЗРК\Новая папка\Тасеевское\0e5c2823-de15-4684-95a6-9e5109205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61" y="1722060"/>
            <a:ext cx="3099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Шолохова Е\Доклад для губернатора\ЗРК\Новая папка\Тасеевское\4fa6d84b-8c43-45dc-bd17-5a8b720f0dc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0" y="4267954"/>
            <a:ext cx="3149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Шолохова Е\Доклад для губернатора\ЗРК\Новая папка\Тасеевское\6035dfbb-ea8b-4b5b-b23f-598a1b5b091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10569"/>
          <a:stretch/>
        </p:blipFill>
        <p:spPr bwMode="auto">
          <a:xfrm>
            <a:off x="6063261" y="4235906"/>
            <a:ext cx="3099600" cy="26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2883695" y="2102197"/>
            <a:ext cx="337661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ООО «Тасеевское»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1,141 </a:t>
            </a:r>
            <a:r>
              <a:rPr lang="ru-RU" dirty="0" smtClean="0">
                <a:latin typeface="+mj-lt"/>
                <a:cs typeface="Times New Roman" pitchFamily="18" charset="0"/>
              </a:rPr>
              <a:t>млрд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Срок </a:t>
            </a:r>
            <a:r>
              <a:rPr lang="ru-RU" dirty="0">
                <a:latin typeface="+mj-lt"/>
                <a:cs typeface="Times New Roman" pitchFamily="18" charset="0"/>
              </a:rPr>
              <a:t>окупаемости проекта: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2,8 </a:t>
            </a:r>
            <a:r>
              <a:rPr lang="ru-RU" dirty="0">
                <a:latin typeface="+mj-lt"/>
                <a:cs typeface="Times New Roman" pitchFamily="18" charset="0"/>
              </a:rPr>
              <a:t>лет</a:t>
            </a:r>
          </a:p>
        </p:txBody>
      </p:sp>
    </p:spTree>
    <p:extLst>
      <p:ext uri="{BB962C8B-B14F-4D97-AF65-F5344CB8AC3E}">
        <p14:creationId xmlns:p14="http://schemas.microsoft.com/office/powerpoint/2010/main" val="2193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342853"/>
              </p:ext>
            </p:extLst>
          </p:nvPr>
        </p:nvGraphicFramePr>
        <p:xfrm>
          <a:off x="304800" y="1143000"/>
          <a:ext cx="8610600" cy="480028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92288"/>
                <a:gridCol w="5318312"/>
              </a:tblGrid>
              <a:tr h="11869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T="45721" marB="45721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Добыча золота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район, с. Нижний Кокуй, сооружение 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ООО «Тасеевское»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37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673450, Забайкальский край, Балейский район, г. Балей, ул. Комбинатская, 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комплекса кучного выщелачивания на базе техногенного месторождения отходов Балейской ЗИФ-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747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Промышленная отработка песков ЗИФ-1 методом кучного выщелачивания на базе техногенного месторождения отходов Балейской ЗИФ-1 с производительностью 840 тыс.</a:t>
                      </a:r>
                      <a:r>
                        <a:rPr kumimoji="0"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72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82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1141млрд.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68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2,8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1500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21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2019 по 2032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914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Инвестиционный проект</a:t>
            </a:r>
            <a:b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«Развитие семейной животноводческой фермы на базе крестьянского (фермерского) хозяйства»</a:t>
            </a:r>
          </a:p>
          <a:p>
            <a:pPr marL="0" indent="0" algn="ctr">
              <a:buFont typeface="Wingdings 2" pitchFamily="18" charset="2"/>
              <a:buNone/>
            </a:pPr>
            <a:endParaRPr lang="ru-RU" sz="2800" i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971800" y="1575137"/>
            <a:ext cx="29466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ИП  Киргизов И.А</a:t>
            </a:r>
            <a:r>
              <a:rPr lang="ru-RU" dirty="0" smtClean="0">
                <a:latin typeface="+mj-lt"/>
                <a:cs typeface="Times New Roman" pitchFamily="18" charset="0"/>
              </a:rPr>
              <a:t>.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7 805 300 </a:t>
            </a:r>
            <a:r>
              <a:rPr lang="ru-RU" dirty="0" smtClean="0">
                <a:latin typeface="+mj-lt"/>
                <a:cs typeface="Times New Roman" pitchFamily="18" charset="0"/>
              </a:rPr>
              <a:t>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Срок 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360"/>
            <a:ext cx="3413911" cy="2448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04" y="1447799"/>
            <a:ext cx="3470028" cy="245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Users\Экономика\Desktop\Шолохова Е\Инвестиционный паспорт\2018\ферма ДЛЯ пАСПОРТА\Рисунок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1763" y="3962400"/>
            <a:ext cx="3800475" cy="276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659394"/>
              </p:ext>
            </p:extLst>
          </p:nvPr>
        </p:nvGraphicFramePr>
        <p:xfrm>
          <a:off x="304800" y="914400"/>
          <a:ext cx="8534400" cy="55943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5105400"/>
              </a:tblGrid>
              <a:tr h="37916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</a:tr>
              <a:tr h="4106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Разведение КРС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Сельское поселение «Нижнеильдиканское»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ИП Киргизов Игорь Анатольевич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9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 с. Нижний Ильдикан ул. Набережная, 28 - 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Увеличение производства сельскохозяйственной продукции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625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Приобретение КРС мясного направления, приобретение сельскохозяйственной техники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7 805 300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685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инвестиций (источники инвестиций)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Собственные средства – 780 530 рублей; Средства краевого гранта – 4 683 180 рублей ; Заемные средства : ОАО» «Россельхозбанк» - 2 341 590 рублей.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реализации 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2016  - 2021 гг.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1524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0" y="3810000"/>
            <a:ext cx="28080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молока и молочной продукции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76200" y="381000"/>
            <a:ext cx="4191000" cy="2514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Увеличение производства сельскохозяйственной продукции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направление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картофеля;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овощей;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зерна;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производство мяса.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68000" y="3810000"/>
            <a:ext cx="28080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хлеба и хлебобулочных изделий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3216" y="388545"/>
            <a:ext cx="4190400" cy="2514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отдыха детей и подростков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направление: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детской развлекательной площадки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24600" y="3810000"/>
            <a:ext cx="28080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гостиницы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743200" y="0"/>
            <a:ext cx="6934200" cy="868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700" dirty="0" smtClean="0">
                <a:solidFill>
                  <a:srgbClr val="00602B"/>
                </a:solidFill>
              </a:rPr>
              <a:t>Климатические условия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" y="3871168"/>
            <a:ext cx="3720500" cy="2514600"/>
          </a:xfrm>
        </p:spPr>
        <p:txBody>
          <a:bodyPr>
            <a:normAutofit lnSpcReduction="10000"/>
          </a:bodyPr>
          <a:lstStyle/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Зимы суровые, малоснежные и длятся с середины октября по первую декаду апреля. Лето короткое, с большим колебанием дневных и ночных температур . Осень продолжительная и отличается ясной погодой.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5122" name="Picture 2" descr="C:\Users\User\Desktop\Шолохова Е\Заб. призыв\Зи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Шолохова Е\Заб. призыв\вес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295400"/>
            <a:ext cx="3124800" cy="23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Шолохова Е\Заб. призыв\ле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93" y="2743200"/>
            <a:ext cx="3581400" cy="238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Шолохова Е\Заб. призыв\Осен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7" y="4267200"/>
            <a:ext cx="34528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901692"/>
            <a:ext cx="419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Климат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района – резко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континентальный. Характеризуется значительным различием между средними температурами зимних и летних месяцев.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8100" y="-9525"/>
            <a:ext cx="9067800" cy="11128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dirty="0" smtClean="0">
                <a:solidFill>
                  <a:srgbClr val="00602B"/>
                </a:solidFill>
              </a:rPr>
              <a:t>Административно-территориальное деление муниципального района «Балейский район»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143001"/>
            <a:ext cx="8229600" cy="54102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>МР «Балейский район» состоит из 1 городского и 9 сельских поселений, объединяющих 31 населенный пункт:</a:t>
            </a: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2400" dirty="0" smtClean="0"/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ГП «Город Балей»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«Ундино-Посельское»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«Матусовское»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«Нижнекокуйское»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«Подойницынское»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«Ундинское»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«Казаковское»   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«Жидкинское»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«Нижнеильдиканское»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«Нижнегирюнинское»   </a:t>
            </a:r>
            <a:r>
              <a:rPr lang="ru-RU" sz="2000" i="1" dirty="0" smtClean="0"/>
              <a:t>                                                    </a:t>
            </a:r>
            <a:endParaRPr lang="ru-RU" sz="1400" i="1" dirty="0"/>
          </a:p>
        </p:txBody>
      </p:sp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209800"/>
            <a:ext cx="4254016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ископаемые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255984"/>
              </p:ext>
            </p:extLst>
          </p:nvPr>
        </p:nvGraphicFramePr>
        <p:xfrm>
          <a:off x="114300" y="914400"/>
          <a:ext cx="8915401" cy="53303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1295400"/>
                <a:gridCol w="1966742"/>
                <a:gridCol w="2224259"/>
              </a:tblGrid>
              <a:tr h="617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Наименование месторождения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полезного ископаемого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Запасы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Степень освоенности месторождения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>
                    <a:solidFill>
                      <a:srgbClr val="92D050"/>
                    </a:solidFill>
                  </a:tcPr>
                </a:tc>
              </a:tr>
              <a:tr h="5599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Реки Унда среднее течение (Ундинский</a:t>
                      </a:r>
                      <a:r>
                        <a:rPr lang="ru-RU" sz="1400" baseline="0" dirty="0" smtClean="0"/>
                        <a:t> дражный полигон, остаточный целик)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400" dirty="0" smtClean="0"/>
                        <a:t>Золото россыпное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С2-544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Разрабатывается ООО «Каменский карьер»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7987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Дутурул, с. Барановск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С2-111 кг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</a:t>
                      </a:r>
                    </a:p>
                    <a:p>
                      <a:pPr algn="ctr"/>
                      <a:r>
                        <a:rPr lang="ru-RU" sz="1400" dirty="0" smtClean="0"/>
                        <a:t>разрабатываются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3744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Дутурул - Урундашский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С2-74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</a:t>
                      </a:r>
                    </a:p>
                    <a:p>
                      <a:pPr algn="ctr"/>
                      <a:r>
                        <a:rPr lang="ru-RU" sz="1400" dirty="0" smtClean="0"/>
                        <a:t>разрабатываются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5599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Барановский, с. Барановск (остаточный</a:t>
                      </a:r>
                      <a:r>
                        <a:rPr lang="ru-RU" sz="1400" baseline="0" dirty="0" smtClean="0"/>
                        <a:t> целик)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С2-381 кг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</a:t>
                      </a:r>
                    </a:p>
                    <a:p>
                      <a:pPr algn="ctr"/>
                      <a:r>
                        <a:rPr lang="ru-RU" sz="1400" dirty="0" smtClean="0"/>
                        <a:t>разрабатываются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51809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Буторинское,</a:t>
                      </a:r>
                      <a:r>
                        <a:rPr lang="ru-RU" sz="1400" baseline="0" dirty="0" smtClean="0"/>
                        <a:t> с. Буторино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С1-362,3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Разрабатывается ООО «Каменский карьер»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Семеновское , с. Новоивановка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Р1-2000-2500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разрабатывается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51809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Ундинский</a:t>
                      </a:r>
                      <a:r>
                        <a:rPr lang="ru-RU" sz="1400" baseline="0" dirty="0" smtClean="0"/>
                        <a:t> луг, с. Б-Казаково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 1.01.04</a:t>
                      </a:r>
                      <a:r>
                        <a:rPr lang="ru-RU" sz="1400" baseline="0" dirty="0" smtClean="0"/>
                        <a:t> – С1-44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rowSpan="3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Разрабатываются</a:t>
                      </a:r>
                    </a:p>
                    <a:p>
                      <a:pPr algn="ctr"/>
                      <a:r>
                        <a:rPr lang="ru-RU" sz="1400" dirty="0" smtClean="0"/>
                        <a:t>ООО</a:t>
                      </a:r>
                      <a:r>
                        <a:rPr lang="ru-RU" sz="1400" baseline="0" dirty="0" smtClean="0"/>
                        <a:t> «Газимур»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Сухая Казакова,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baseline="0" dirty="0" smtClean="0"/>
                        <a:t>Ундинский луг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Балахня, с.Колобово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 1.01.04.-С1-356</a:t>
                      </a:r>
                      <a:r>
                        <a:rPr lang="ru-RU" sz="1400" baseline="0" dirty="0" smtClean="0"/>
                        <a:t>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57109"/>
              </p:ext>
            </p:extLst>
          </p:nvPr>
        </p:nvGraphicFramePr>
        <p:xfrm>
          <a:off x="114300" y="411480"/>
          <a:ext cx="8915400" cy="603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1257300"/>
                <a:gridCol w="1981200"/>
                <a:gridCol w="22479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Наименование месторождения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полезного ископаемого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Запасы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Степень освоенности месторождения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>
                    <a:solidFill>
                      <a:srgbClr val="92D050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Синдуя,</a:t>
                      </a:r>
                      <a:r>
                        <a:rPr lang="ru-RU" sz="1400" baseline="0" dirty="0" smtClean="0"/>
                        <a:t> с. Саранная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 01.01.04 – С1-205,8</a:t>
                      </a:r>
                      <a:r>
                        <a:rPr lang="ru-RU" sz="1400" baseline="0" dirty="0" smtClean="0"/>
                        <a:t> кг</a:t>
                      </a:r>
                      <a:endParaRPr lang="ru-RU" sz="1400" dirty="0" smtClean="0"/>
                    </a:p>
                  </a:txBody>
                  <a:tcPr marL="91448" marR="91448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Не отрабатываются</a:t>
                      </a:r>
                      <a:endParaRPr lang="ru-RU" sz="1400" dirty="0"/>
                    </a:p>
                  </a:txBody>
                  <a:tcPr marL="91448" marR="91448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Сарбактуйское 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Р1-530 кг, В-0,885 кг</a:t>
                      </a:r>
                      <a:endParaRPr lang="ru-RU" sz="14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Дзалаевское, с. Нижнее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Гирюнино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Р1-404,6 кг</a:t>
                      </a:r>
                      <a:endParaRPr lang="ru-RU" sz="1400" dirty="0"/>
                    </a:p>
                  </a:txBody>
                  <a:tcPr marL="91448" marR="91448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Разрабатывается ООО «Урюмкан»</a:t>
                      </a:r>
                      <a:endParaRPr lang="ru-RU" sz="1400" dirty="0"/>
                    </a:p>
                  </a:txBody>
                  <a:tcPr marL="91448" marR="91448" anchor="ctr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Кадайское, с. Нижнее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Гирюнино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Р1-145,5</a:t>
                      </a:r>
                      <a:endParaRPr lang="ru-RU" sz="14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Долина р. Долгая,</a:t>
                      </a:r>
                      <a:r>
                        <a:rPr lang="ru-RU" sz="1400" baseline="0" dirty="0" smtClean="0"/>
                        <a:t> с. </a:t>
                      </a:r>
                      <a:r>
                        <a:rPr lang="ru-RU" sz="1400" dirty="0" smtClean="0"/>
                        <a:t>Нижнее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Гирюнино</a:t>
                      </a:r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Р1-43,8 кг</a:t>
                      </a:r>
                      <a:endParaRPr lang="ru-RU" sz="14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Долина р. Симуча,</a:t>
                      </a:r>
                      <a:r>
                        <a:rPr lang="ru-RU" sz="1400" baseline="0" dirty="0" smtClean="0"/>
                        <a:t> с. </a:t>
                      </a:r>
                      <a:r>
                        <a:rPr lang="ru-RU" sz="1400" dirty="0" smtClean="0"/>
                        <a:t>Нижнее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Гирюнино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С1-43,4 кг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отрабатывается</a:t>
                      </a:r>
                    </a:p>
                  </a:txBody>
                  <a:tcPr marL="91448" marR="91448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Вьюшково, с. Колобово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Не отрабатывается</a:t>
                      </a:r>
                    </a:p>
                  </a:txBody>
                  <a:tcPr marL="91448" marR="91448"/>
                </a:tc>
              </a:tr>
              <a:tr h="7264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Ср-</a:t>
                      </a:r>
                      <a:r>
                        <a:rPr lang="ru-RU" sz="1400" dirty="0" err="1" smtClean="0"/>
                        <a:t>Голготайское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Золото рудное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В+С1-7867 КГ</a:t>
                      </a:r>
                    </a:p>
                    <a:p>
                      <a:pPr algn="ctr"/>
                      <a:r>
                        <a:rPr lang="ru-RU" sz="1400" dirty="0" smtClean="0"/>
                        <a:t>В=16,7 кг С1-2111 кг, </a:t>
                      </a:r>
                    </a:p>
                    <a:p>
                      <a:pPr algn="ctr"/>
                      <a:r>
                        <a:rPr lang="ru-RU" sz="1400" dirty="0" smtClean="0"/>
                        <a:t>В–12 т/т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Лицензионное соглашение ООО «Тасеевское»</a:t>
                      </a:r>
                    </a:p>
                  </a:txBody>
                  <a:tcPr marL="91448" marR="91448" anchor="ctr"/>
                </a:tc>
              </a:tr>
              <a:tr h="85096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Верхне-</a:t>
                      </a:r>
                      <a:r>
                        <a:rPr lang="ru-RU" sz="1400" dirty="0" err="1" smtClean="0"/>
                        <a:t>Алиинское</a:t>
                      </a:r>
                      <a:r>
                        <a:rPr lang="ru-RU" sz="1400" dirty="0" smtClean="0"/>
                        <a:t> 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С1-2360 кг,</a:t>
                      </a:r>
                    </a:p>
                    <a:p>
                      <a:pPr algn="ctr"/>
                      <a:r>
                        <a:rPr lang="ru-RU" sz="1400" dirty="0" smtClean="0"/>
                        <a:t>В=11,7</a:t>
                      </a:r>
                      <a:r>
                        <a:rPr lang="ru-RU" sz="1400" baseline="0" dirty="0" smtClean="0"/>
                        <a:t> т/т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С2-18460 кг,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В=13,2 кг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Готовится к отработке ЗАО ООО «Омчак»</a:t>
                      </a:r>
                      <a:endParaRPr lang="ru-RU" sz="1400" dirty="0"/>
                    </a:p>
                  </a:txBody>
                  <a:tcPr marL="91448" marR="91448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388839"/>
              </p:ext>
            </p:extLst>
          </p:nvPr>
        </p:nvGraphicFramePr>
        <p:xfrm>
          <a:off x="76200" y="365733"/>
          <a:ext cx="8915400" cy="61265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1219200"/>
                <a:gridCol w="2057400"/>
                <a:gridCol w="2209800"/>
              </a:tblGrid>
              <a:tr h="4572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Наименование месторождения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полезного ископаемого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Запасы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Степень освоенности месторождения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876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Андрюшкинское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С1-7224</a:t>
                      </a:r>
                      <a:r>
                        <a:rPr lang="ru-RU" sz="1400" baseline="0" dirty="0" smtClean="0"/>
                        <a:t> кг, В=7,8 т/т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С2-742 кг, В=7,7 т/т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</a:t>
                      </a:r>
                      <a:r>
                        <a:rPr lang="ru-RU" sz="1400" baseline="0" dirty="0" smtClean="0"/>
                        <a:t> отрабатывается</a:t>
                      </a:r>
                      <a:endParaRPr lang="ru-RU" sz="1400" dirty="0" smtClean="0"/>
                    </a:p>
                  </a:txBody>
                  <a:tcPr marL="91448" marR="91448" marT="45723" marB="45723"/>
                </a:tc>
              </a:tr>
              <a:tr h="47244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Каменские</a:t>
                      </a:r>
                      <a:r>
                        <a:rPr lang="ru-RU" sz="1400" baseline="0" dirty="0" smtClean="0"/>
                        <a:t> конгломераты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Отрабатывается</a:t>
                      </a:r>
                      <a:r>
                        <a:rPr lang="ru-RU" sz="1400" baseline="0" dirty="0" smtClean="0"/>
                        <a:t> ООО «Каменский карьер»</a:t>
                      </a:r>
                      <a:endParaRPr lang="ru-RU" sz="1400" dirty="0" smtClean="0"/>
                    </a:p>
                  </a:txBody>
                  <a:tcPr marL="91448" marR="91448" marT="45723" marB="45723"/>
                </a:tc>
              </a:tr>
              <a:tr h="41698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Касачихинское</a:t>
                      </a:r>
                      <a:r>
                        <a:rPr lang="ru-RU" sz="2000" dirty="0" smtClean="0"/>
                        <a:t> </a:t>
                      </a:r>
                      <a:endParaRPr lang="ru-RU" sz="20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Золото рудное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отрабатывается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</a:tr>
              <a:tr h="64008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Казаковско - ключевское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С1-322</a:t>
                      </a:r>
                      <a:r>
                        <a:rPr lang="ru-RU" sz="1400" baseline="0" dirty="0" smtClean="0"/>
                        <a:t> кг, 91 т/т руды</a:t>
                      </a:r>
                    </a:p>
                    <a:p>
                      <a:r>
                        <a:rPr lang="ru-RU" sz="1400" baseline="0" dirty="0" smtClean="0"/>
                        <a:t>С2-240 кг, 61 т/т руды</a:t>
                      </a:r>
                    </a:p>
                    <a:p>
                      <a:r>
                        <a:rPr lang="ru-RU" sz="1400" baseline="0" dirty="0" smtClean="0"/>
                        <a:t>Р1-215 кг,  не утвержден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Отрабатывается ООО «Рудник Казаковский»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</a:tr>
              <a:tr h="1464147"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Жетковское 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флюорит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В-25т/т</a:t>
                      </a:r>
                      <a:r>
                        <a:rPr lang="ru-RU" sz="1400" baseline="0" dirty="0" smtClean="0"/>
                        <a:t> руды (Ме – 12 т/т)</a:t>
                      </a:r>
                    </a:p>
                    <a:p>
                      <a:r>
                        <a:rPr lang="ru-RU" sz="1400" baseline="0" dirty="0" smtClean="0"/>
                        <a:t>С1-100 т/т руды (Ме – 38 т/т)</a:t>
                      </a:r>
                    </a:p>
                    <a:p>
                      <a:r>
                        <a:rPr lang="ru-RU" sz="1400" baseline="0" dirty="0" smtClean="0"/>
                        <a:t>С2-4 т/т (Ме- 2 т/т)</a:t>
                      </a:r>
                      <a:endParaRPr lang="ru-RU" sz="1400" dirty="0"/>
                    </a:p>
                    <a:p>
                      <a:r>
                        <a:rPr lang="ru-RU" sz="1400" dirty="0" smtClean="0"/>
                        <a:t>129 тыс. т. руды 52 тыс. т. флюорита на 01.01.04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Не</a:t>
                      </a:r>
                      <a:r>
                        <a:rPr lang="ru-RU" sz="1400" baseline="0" dirty="0" smtClean="0"/>
                        <a:t> отрабатывается</a:t>
                      </a:r>
                      <a:endParaRPr lang="ru-RU" sz="1400" dirty="0" smtClean="0"/>
                    </a:p>
                  </a:txBody>
                  <a:tcPr marL="91448" marR="91448" marT="45723" marB="45723"/>
                </a:tc>
              </a:tr>
              <a:tr h="32002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Березовское 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Флюорит 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отрабатывается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</a:tr>
              <a:tr h="38097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Ложниковское</a:t>
                      </a:r>
                      <a:r>
                        <a:rPr lang="ru-RU" sz="2000" dirty="0" smtClean="0"/>
                        <a:t> </a:t>
                      </a:r>
                      <a:endParaRPr lang="ru-RU" sz="20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Мин. вода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Не отрабатывается</a:t>
                      </a:r>
                    </a:p>
                    <a:p>
                      <a:endParaRPr lang="ru-RU" sz="1400" dirty="0"/>
                    </a:p>
                  </a:txBody>
                  <a:tcPr marL="91448" marR="91448" marT="45723" marB="45723"/>
                </a:tc>
              </a:tr>
              <a:tr h="4724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Этыкинское 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Тантал, ниобий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секретно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Не отрабатывается</a:t>
                      </a:r>
                    </a:p>
                    <a:p>
                      <a:endParaRPr lang="ru-RU" sz="2000" dirty="0"/>
                    </a:p>
                  </a:txBody>
                  <a:tcPr marL="91448" marR="91448" marT="45723" marB="4572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602B"/>
                </a:solidFill>
              </a:rPr>
              <a:t>Земельные ресурсы</a:t>
            </a:r>
            <a:br>
              <a:rPr lang="ru-RU" sz="3600" dirty="0" smtClean="0">
                <a:solidFill>
                  <a:srgbClr val="00602B"/>
                </a:solidFill>
              </a:rPr>
            </a:br>
            <a:endParaRPr lang="ru-RU" sz="3600" dirty="0" smtClean="0">
              <a:solidFill>
                <a:srgbClr val="00602B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48544"/>
              </p:ext>
            </p:extLst>
          </p:nvPr>
        </p:nvGraphicFramePr>
        <p:xfrm>
          <a:off x="266700" y="1227622"/>
          <a:ext cx="8610600" cy="45340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56845"/>
                <a:gridCol w="1735675"/>
                <a:gridCol w="891614"/>
                <a:gridCol w="1164466"/>
                <a:gridCol w="762000"/>
              </a:tblGrid>
              <a:tr h="749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Категория земли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Официально (кв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. км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Доля, (%)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Фактически, </a:t>
                      </a:r>
                      <a:endParaRPr lang="ru-RU" sz="16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кв. км.)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Доля, (%)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>
                    <a:solidFill>
                      <a:srgbClr val="92D050"/>
                    </a:solidFill>
                  </a:tcPr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Всего земель,  в том числе: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4919,82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4919,82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сельскохозяйственного назначения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1649,29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33,52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1649,29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33,52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лесного </a:t>
                      </a:r>
                      <a:r>
                        <a:rPr lang="ru-RU" sz="1600" u="none" strike="noStrike" dirty="0" smtClean="0">
                          <a:effectLst/>
                        </a:rPr>
                        <a:t>фонда</a:t>
                      </a: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2981,61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60,60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2981,61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60,60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населенных пунктов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73,4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1,49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73,4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1,49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транспорта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4,82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4,82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водного фонда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11,93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11,93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промышленности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9,15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9,15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спецназначения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0,61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0,61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особо охраняемых территорий и объектов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0,52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0,52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запаса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188,49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3,83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188,49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3,83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32409</TotalTime>
  <Words>2953</Words>
  <Application>Microsoft Office PowerPoint</Application>
  <PresentationFormat>Экран (4:3)</PresentationFormat>
  <Paragraphs>680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Специальное оформление</vt:lpstr>
      <vt:lpstr>Апекс</vt:lpstr>
      <vt:lpstr>Инвестиционный паспорт  муниципального района «Балейский район» Забайкальского края</vt:lpstr>
      <vt:lpstr>История муниципального района «Балейский район»</vt:lpstr>
      <vt:lpstr> Географическое положение </vt:lpstr>
      <vt:lpstr>Климатические условия</vt:lpstr>
      <vt:lpstr>Административно-территориальное деление муниципального района «Балейский район»</vt:lpstr>
      <vt:lpstr>Полезные ископаемые</vt:lpstr>
      <vt:lpstr>Презентация PowerPoint</vt:lpstr>
      <vt:lpstr>Презентация PowerPoint</vt:lpstr>
      <vt:lpstr>Земельные ресурсы </vt:lpstr>
      <vt:lpstr>Презентация PowerPoint</vt:lpstr>
      <vt:lpstr>Земли сельскохозяйственного назначения планируемые для вовлечения в инвестиционный оборот,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расположенные на территории МР "Балейский район",   по состоянию на  01.06.2021г. в ГА                                                                                                                                                                                                                                                                    ( участки,  не поставленные на государственный кадастровый учет, но в дальнейшем их возможно предоставить инвесторам)</vt:lpstr>
      <vt:lpstr>      Водные ресурсы     </vt:lpstr>
      <vt:lpstr>Рекреация </vt:lpstr>
      <vt:lpstr>Транспортная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Трудовые ресурсы </vt:lpstr>
      <vt:lpstr>Финансовая деятельность</vt:lpstr>
      <vt:lpstr>Промышленное производство</vt:lpstr>
      <vt:lpstr>Сведения о добыче полезных ископаемых  на территории МР «Балейский район» за  2015-2020 годы, кг.</vt:lpstr>
      <vt:lpstr>Системообразующие предприятия района</vt:lpstr>
      <vt:lpstr>Презентация PowerPoint</vt:lpstr>
      <vt:lpstr>Презентация PowerPoint</vt:lpstr>
      <vt:lpstr>Презентация PowerPoint</vt:lpstr>
      <vt:lpstr>Инвестиционный проект «Строительство семейных животноводческих ферм на базе ИП ГКФХ Ушаков Г. Г.»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Шолохова Е. Ю.</dc:creator>
  <cp:lastModifiedBy>User</cp:lastModifiedBy>
  <cp:revision>1090</cp:revision>
  <cp:lastPrinted>2021-06-03T08:35:55Z</cp:lastPrinted>
  <dcterms:created xsi:type="dcterms:W3CDTF">1601-01-01T00:00:00Z</dcterms:created>
  <dcterms:modified xsi:type="dcterms:W3CDTF">2021-10-01T05:11:19Z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